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41"/>
  </p:notesMasterIdLst>
  <p:handoutMasterIdLst>
    <p:handoutMasterId r:id="rId42"/>
  </p:handoutMasterIdLst>
  <p:sldIdLst>
    <p:sldId id="256" r:id="rId2"/>
    <p:sldId id="931" r:id="rId3"/>
    <p:sldId id="727" r:id="rId4"/>
    <p:sldId id="942" r:id="rId5"/>
    <p:sldId id="944" r:id="rId6"/>
    <p:sldId id="968" r:id="rId7"/>
    <p:sldId id="969" r:id="rId8"/>
    <p:sldId id="823" r:id="rId9"/>
    <p:sldId id="824" r:id="rId10"/>
    <p:sldId id="874" r:id="rId11"/>
    <p:sldId id="967" r:id="rId12"/>
    <p:sldId id="930" r:id="rId13"/>
    <p:sldId id="811" r:id="rId14"/>
    <p:sldId id="866" r:id="rId15"/>
    <p:sldId id="821" r:id="rId16"/>
    <p:sldId id="910" r:id="rId17"/>
    <p:sldId id="953" r:id="rId18"/>
    <p:sldId id="954" r:id="rId19"/>
    <p:sldId id="952" r:id="rId20"/>
    <p:sldId id="956" r:id="rId21"/>
    <p:sldId id="912" r:id="rId22"/>
    <p:sldId id="904" r:id="rId23"/>
    <p:sldId id="958" r:id="rId24"/>
    <p:sldId id="959" r:id="rId25"/>
    <p:sldId id="960" r:id="rId26"/>
    <p:sldId id="905" r:id="rId27"/>
    <p:sldId id="963" r:id="rId28"/>
    <p:sldId id="964" r:id="rId29"/>
    <p:sldId id="933" r:id="rId30"/>
    <p:sldId id="966" r:id="rId31"/>
    <p:sldId id="943" r:id="rId32"/>
    <p:sldId id="902" r:id="rId33"/>
    <p:sldId id="913" r:id="rId34"/>
    <p:sldId id="859" r:id="rId35"/>
    <p:sldId id="935" r:id="rId36"/>
    <p:sldId id="890" r:id="rId37"/>
    <p:sldId id="927" r:id="rId38"/>
    <p:sldId id="889" r:id="rId39"/>
    <p:sldId id="936" r:id="rId40"/>
  </p:sldIdLst>
  <p:sldSz cx="9144000" cy="6858000" type="screen4x3"/>
  <p:notesSz cx="6985000" cy="92837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1051">
          <p15:clr>
            <a:srgbClr val="A4A3A4"/>
          </p15:clr>
        </p15:guide>
        <p15:guide id="2" pos="384">
          <p15:clr>
            <a:srgbClr val="A4A3A4"/>
          </p15:clr>
        </p15:guide>
      </p15:sldGuideLst>
    </p:ext>
    <p:ext uri="{2D200454-40CA-4A62-9FC3-DE9A4176ACB9}">
      <p15:notesGuideLst xmlns:p15="http://schemas.microsoft.com/office/powerpoint/2012/main">
        <p15:guide id="1" orient="horz" pos="2925">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736B"/>
    <a:srgbClr val="927AAD"/>
    <a:srgbClr val="729FDC"/>
    <a:srgbClr val="CADAA9"/>
    <a:srgbClr val="B9DBF9"/>
    <a:srgbClr val="0F6FC6"/>
    <a:srgbClr val="E8BEBA"/>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howGuides="1">
      <p:cViewPr varScale="1">
        <p:scale>
          <a:sx n="74" d="100"/>
          <a:sy n="74" d="100"/>
        </p:scale>
        <p:origin x="1266" y="72"/>
      </p:cViewPr>
      <p:guideLst>
        <p:guide orient="horz" pos="1051"/>
        <p:guide pos="3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57" d="100"/>
          <a:sy n="57" d="100"/>
        </p:scale>
        <p:origin x="-2093" y="-82"/>
      </p:cViewPr>
      <p:guideLst>
        <p:guide orient="horz" pos="2925"/>
        <p:guide pos="220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ooter Placeholder 3"/>
          <p:cNvSpPr>
            <a:spLocks noGrp="1"/>
          </p:cNvSpPr>
          <p:nvPr>
            <p:ph type="ftr" sz="quarter" idx="2"/>
          </p:nvPr>
        </p:nvSpPr>
        <p:spPr>
          <a:xfrm>
            <a:off x="0" y="8816975"/>
            <a:ext cx="3027363" cy="465138"/>
          </a:xfrm>
          <a:prstGeom prst="rect">
            <a:avLst/>
          </a:prstGeom>
        </p:spPr>
        <p:txBody>
          <a:bodyPr vert="horz" lIns="91608" tIns="45805" rIns="91608" bIns="45805" rtlCol="0" anchor="b"/>
          <a:lstStyle>
            <a:lvl1pPr algn="l" eaLnBrk="1" hangingPunct="1">
              <a:defRPr sz="1200" dirty="0">
                <a:latin typeface="Arial" charset="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956050" y="8816975"/>
            <a:ext cx="3027363" cy="465138"/>
          </a:xfrm>
          <a:prstGeom prst="rect">
            <a:avLst/>
          </a:prstGeom>
        </p:spPr>
        <p:txBody>
          <a:bodyPr vert="horz" wrap="square" lIns="91608" tIns="45805" rIns="91608" bIns="45805" numCol="1" anchor="b" anchorCtr="0" compatLnSpc="1">
            <a:prstTxWarp prst="textNoShape">
              <a:avLst/>
            </a:prstTxWarp>
          </a:bodyPr>
          <a:lstStyle>
            <a:lvl1pPr algn="r" eaLnBrk="1" hangingPunct="1">
              <a:defRPr sz="1200">
                <a:ea typeface="Arial" charset="0"/>
                <a:cs typeface="Arial" charset="0"/>
              </a:defRPr>
            </a:lvl1pPr>
          </a:lstStyle>
          <a:p>
            <a:fld id="{2C573774-68CC-BA48-A340-578C032C9D0B}" type="slidenum">
              <a:rPr lang="en-US"/>
              <a:pPr/>
              <a:t>‹#›</a:t>
            </a:fld>
            <a:endParaRPr lang="en-US"/>
          </a:p>
        </p:txBody>
      </p:sp>
    </p:spTree>
    <p:extLst>
      <p:ext uri="{BB962C8B-B14F-4D97-AF65-F5344CB8AC3E}">
        <p14:creationId xmlns:p14="http://schemas.microsoft.com/office/powerpoint/2010/main" val="2505716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73163" y="693738"/>
            <a:ext cx="4640262" cy="3481387"/>
          </a:xfrm>
          <a:prstGeom prst="rect">
            <a:avLst/>
          </a:prstGeom>
          <a:noFill/>
          <a:ln w="12700">
            <a:solidFill>
              <a:prstClr val="black"/>
            </a:solidFill>
          </a:ln>
        </p:spPr>
        <p:txBody>
          <a:bodyPr vert="horz" lIns="91608" tIns="45805" rIns="91608" bIns="45805" rtlCol="0" anchor="ctr"/>
          <a:lstStyle/>
          <a:p>
            <a:pPr lvl="0"/>
            <a:endParaRPr lang="en-US" noProof="0" dirty="0" smtClean="0"/>
          </a:p>
        </p:txBody>
      </p:sp>
      <p:sp>
        <p:nvSpPr>
          <p:cNvPr id="5" name="Notes Placeholder 4"/>
          <p:cNvSpPr>
            <a:spLocks noGrp="1"/>
          </p:cNvSpPr>
          <p:nvPr>
            <p:ph type="body" sz="quarter" idx="3"/>
          </p:nvPr>
        </p:nvSpPr>
        <p:spPr>
          <a:xfrm>
            <a:off x="698500" y="4408488"/>
            <a:ext cx="5589588" cy="4179887"/>
          </a:xfrm>
          <a:prstGeom prst="rect">
            <a:avLst/>
          </a:prstGeom>
        </p:spPr>
        <p:txBody>
          <a:bodyPr vert="horz" lIns="91608" tIns="45805" rIns="91608" bIns="45805"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16975"/>
            <a:ext cx="3027363" cy="465138"/>
          </a:xfrm>
          <a:prstGeom prst="rect">
            <a:avLst/>
          </a:prstGeom>
        </p:spPr>
        <p:txBody>
          <a:bodyPr vert="horz" lIns="91608" tIns="45805" rIns="91608" bIns="45805" rtlCol="0" anchor="b"/>
          <a:lstStyle>
            <a:lvl1pPr algn="l" eaLnBrk="1" hangingPunct="1">
              <a:defRPr sz="1200" dirty="0">
                <a:latin typeface="Arial" charset="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956050" y="8816975"/>
            <a:ext cx="3027363" cy="465138"/>
          </a:xfrm>
          <a:prstGeom prst="rect">
            <a:avLst/>
          </a:prstGeom>
        </p:spPr>
        <p:txBody>
          <a:bodyPr vert="horz" wrap="square" lIns="91608" tIns="45805" rIns="91608" bIns="45805" numCol="1" anchor="b" anchorCtr="0" compatLnSpc="1">
            <a:prstTxWarp prst="textNoShape">
              <a:avLst/>
            </a:prstTxWarp>
          </a:bodyPr>
          <a:lstStyle>
            <a:lvl1pPr algn="r" eaLnBrk="1" hangingPunct="1">
              <a:defRPr sz="1200">
                <a:ea typeface="Arial" charset="0"/>
                <a:cs typeface="Arial" charset="0"/>
              </a:defRPr>
            </a:lvl1pPr>
          </a:lstStyle>
          <a:p>
            <a:fld id="{B95DC212-C866-744E-9841-7B12294F271B}" type="slidenum">
              <a:rPr lang="en-US"/>
              <a:pPr/>
              <a:t>‹#›</a:t>
            </a:fld>
            <a:endParaRPr lang="en-US"/>
          </a:p>
        </p:txBody>
      </p:sp>
    </p:spTree>
    <p:extLst>
      <p:ext uri="{BB962C8B-B14F-4D97-AF65-F5344CB8AC3E}">
        <p14:creationId xmlns:p14="http://schemas.microsoft.com/office/powerpoint/2010/main" val="341091640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12292" name="Slide Number Placeholder 3"/>
          <p:cNvSpPr>
            <a:spLocks noGrp="1"/>
          </p:cNvSpPr>
          <p:nvPr>
            <p:ph type="sldNum" sz="quarter" idx="5"/>
          </p:nvPr>
        </p:nvSpPr>
        <p:spPr bwMode="auto">
          <a:noFill/>
          <a:ln>
            <a:miter lim="800000"/>
            <a:headEnd/>
            <a:tailEnd/>
          </a:ln>
        </p:spPr>
        <p:txBody>
          <a:bodyPr/>
          <a:lstStyle/>
          <a:p>
            <a:fld id="{7FF4271D-C157-FD48-80BF-3F1EFCF43867}" type="slidenum">
              <a:rPr lang="en-US"/>
              <a:pPr/>
              <a:t>1</a:t>
            </a:fld>
            <a:endParaRPr lang="en-US"/>
          </a:p>
        </p:txBody>
      </p:sp>
    </p:spTree>
    <p:extLst>
      <p:ext uri="{BB962C8B-B14F-4D97-AF65-F5344CB8AC3E}">
        <p14:creationId xmlns:p14="http://schemas.microsoft.com/office/powerpoint/2010/main" val="3460308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52228" name="Slide Number Placeholder 4"/>
          <p:cNvSpPr>
            <a:spLocks noGrp="1"/>
          </p:cNvSpPr>
          <p:nvPr>
            <p:ph type="sldNum" sz="quarter" idx="5"/>
          </p:nvPr>
        </p:nvSpPr>
        <p:spPr bwMode="auto">
          <a:noFill/>
          <a:ln>
            <a:miter lim="800000"/>
            <a:headEnd/>
            <a:tailEnd/>
          </a:ln>
        </p:spPr>
        <p:txBody>
          <a:bodyPr/>
          <a:lstStyle/>
          <a:p>
            <a:fld id="{061D0462-E53F-1D45-B3ED-99D2F8542BF4}" type="slidenum">
              <a:rPr lang="en-US"/>
              <a:pPr/>
              <a:t>39</a:t>
            </a:fld>
            <a:endParaRPr lang="en-US"/>
          </a:p>
        </p:txBody>
      </p:sp>
    </p:spTree>
    <p:extLst>
      <p:ext uri="{BB962C8B-B14F-4D97-AF65-F5344CB8AC3E}">
        <p14:creationId xmlns:p14="http://schemas.microsoft.com/office/powerpoint/2010/main" val="1204188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dirty="0"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fld id="{994C91AE-4B6F-BD41-A01C-EEE08CBBD144}" type="datetime1">
              <a:rPr lang="en-US"/>
              <a:pPr/>
              <a:t>11/7/2014</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dirty="0">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98804EB-E0CD-A342-988B-CAA4D9FB53C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7D25A4C6-5F57-6C4A-801D-E0A46E48D0BA}" type="datetime1">
              <a:rPr lang="en-US"/>
              <a:pPr/>
              <a:t>11/7/2014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60DC96D3-C7BA-6444-AC14-8C5C157F3DC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2" name="Vertical Title 1"/>
          <p:cNvSpPr>
            <a:spLocks noGrp="1"/>
          </p:cNvSpPr>
          <p:nvPr>
            <p:ph type="title" orient="vert"/>
          </p:nvPr>
        </p:nvSpPr>
        <p:spPr>
          <a:xfrm>
            <a:off x="6553200" y="609600"/>
            <a:ext cx="2057400" cy="5516563"/>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fld id="{76FA53AF-633C-D547-A716-33A4894B238F}" type="datetime1">
              <a:rPr lang="en-US"/>
              <a:pPr/>
              <a:t>11/7/2014</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dirty="0"/>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fld id="{978B6765-899A-AF46-BE85-37C3D287BB9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fld id="{3DD1EC36-38DD-CA49-9BA9-6A4F495F801D}" type="datetime1">
              <a:rPr lang="en-US"/>
              <a:pPr/>
              <a:t>11/7/2014</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E7F7A2E8-F1E6-1140-96F1-448D40FA658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fld id="{53BC6F03-03A9-E742-AF8D-9F7C95089679}" type="datetime1">
              <a:rPr lang="en-US"/>
              <a:pPr/>
              <a:t>11/7/2014</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lvl1pPr>
          </a:lstStyle>
          <a:p>
            <a:fld id="{B12C4C13-4918-3E43-8526-D65BD9E02283}" type="slidenum">
              <a:rPr lang="en-US"/>
              <a:pPr/>
              <a:t>‹#›</a:t>
            </a:fld>
            <a:endParaRPr lang="en-US"/>
          </a:p>
        </p:txBody>
      </p:sp>
      <p:sp>
        <p:nvSpPr>
          <p:cNvPr id="9" name="Footer Placeholder 13"/>
          <p:cNvSpPr>
            <a:spLocks noGrp="1"/>
          </p:cNvSpPr>
          <p:nvPr>
            <p:ph type="ftr" sz="quarter" idx="12"/>
          </p:nvPr>
        </p:nvSpPr>
        <p:spPr/>
        <p:txBody>
          <a:bodyPr/>
          <a:lstStyle>
            <a:lvl1pPr>
              <a:defRPr dirty="0"/>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a:lstStyle>
            <a:lvl1pPr>
              <a:defRPr/>
            </a:lvl1pPr>
          </a:lstStyle>
          <a:p>
            <a:fld id="{13A6CF07-A128-5B4F-A30D-679E8B1405FF}" type="datetime1">
              <a:rPr lang="en-US"/>
              <a:pPr/>
              <a:t>11/7/2014</a:t>
            </a:fld>
            <a:endParaRPr lang="en-US"/>
          </a:p>
        </p:txBody>
      </p:sp>
      <p:sp>
        <p:nvSpPr>
          <p:cNvPr id="6" name="Slide Number Placeholder 9"/>
          <p:cNvSpPr>
            <a:spLocks noGrp="1"/>
          </p:cNvSpPr>
          <p:nvPr>
            <p:ph type="sldNum" sz="quarter" idx="11"/>
          </p:nvPr>
        </p:nvSpPr>
        <p:spPr/>
        <p:txBody>
          <a:bodyPr/>
          <a:lstStyle>
            <a:lvl1pPr>
              <a:defRPr/>
            </a:lvl1pPr>
          </a:lstStyle>
          <a:p>
            <a:fld id="{A0EDBA35-18DA-6C46-AF06-F46A4A405A69}" type="slidenum">
              <a:rPr lang="en-US"/>
              <a:pPr/>
              <a:t>‹#›</a:t>
            </a:fld>
            <a:endParaRPr lang="en-US"/>
          </a:p>
        </p:txBody>
      </p:sp>
      <p:sp>
        <p:nvSpPr>
          <p:cNvPr id="7" name="Footer Placeholder 11"/>
          <p:cNvSpPr>
            <a:spLocks noGrp="1"/>
          </p:cNvSpPr>
          <p:nvPr>
            <p:ph type="ftr" sz="quarter" idx="12"/>
          </p:nvPr>
        </p:nvSpPr>
        <p:spPr/>
        <p:txBody>
          <a:bodyPr rtlCol="0"/>
          <a:lstStyle>
            <a:lvl1pPr>
              <a:defRPr dirty="0"/>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a:lstStyle>
            <a:lvl1pPr>
              <a:defRPr/>
            </a:lvl1pPr>
          </a:lstStyle>
          <a:p>
            <a:fld id="{B6B5BCC2-CB78-FC47-9EA1-B89AD4F2664F}" type="datetime1">
              <a:rPr lang="en-US"/>
              <a:pPr/>
              <a:t>11/7/2014</a:t>
            </a:fld>
            <a:endParaRPr lang="en-US"/>
          </a:p>
        </p:txBody>
      </p:sp>
      <p:sp>
        <p:nvSpPr>
          <p:cNvPr id="8" name="Slide Number Placeholder 11"/>
          <p:cNvSpPr>
            <a:spLocks noGrp="1"/>
          </p:cNvSpPr>
          <p:nvPr>
            <p:ph type="sldNum" sz="quarter" idx="11"/>
          </p:nvPr>
        </p:nvSpPr>
        <p:spPr/>
        <p:txBody>
          <a:bodyPr/>
          <a:lstStyle>
            <a:lvl1pPr>
              <a:defRPr/>
            </a:lvl1pPr>
          </a:lstStyle>
          <a:p>
            <a:fld id="{CF1D07CE-697C-8B43-BC62-0E79929FE056}" type="slidenum">
              <a:rPr lang="en-US"/>
              <a:pPr/>
              <a:t>‹#›</a:t>
            </a:fld>
            <a:endParaRPr lang="en-US"/>
          </a:p>
        </p:txBody>
      </p:sp>
      <p:sp>
        <p:nvSpPr>
          <p:cNvPr id="9" name="Footer Placeholder 13"/>
          <p:cNvSpPr>
            <a:spLocks noGrp="1"/>
          </p:cNvSpPr>
          <p:nvPr>
            <p:ph type="ftr" sz="quarter" idx="12"/>
          </p:nvPr>
        </p:nvSpPr>
        <p:spPr/>
        <p:txBody>
          <a:bodyPr rtlCol="0"/>
          <a:lstStyle>
            <a:lvl1pPr>
              <a:defRPr dirty="0"/>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fld id="{335B1E4D-2799-7340-B41C-B73AD1DBBA00}" type="datetime1">
              <a:rPr lang="en-US"/>
              <a:pPr/>
              <a:t>11/7/2014</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fld id="{D24E6A66-65F6-784E-8F74-89C974B0A0D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fld id="{11D7F781-6F73-2848-A611-99C486F54A30}" type="datetime1">
              <a:rPr lang="en-US"/>
              <a:pPr/>
              <a:t>11/7/2014</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5D03551B-D765-9A46-A8DB-AA77D7A01BC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a:lstStyle>
            <a:lvl1pPr>
              <a:defRPr/>
            </a:lvl1pPr>
          </a:lstStyle>
          <a:p>
            <a:fld id="{9C826D0C-5569-024A-BEF7-E9C4889A821E}" type="datetime1">
              <a:rPr lang="en-US"/>
              <a:pPr/>
              <a:t>11/7/2014</a:t>
            </a:fld>
            <a:endParaRPr lang="en-US"/>
          </a:p>
        </p:txBody>
      </p:sp>
      <p:sp>
        <p:nvSpPr>
          <p:cNvPr id="10" name="Slide Number Placeholder 12"/>
          <p:cNvSpPr>
            <a:spLocks noGrp="1"/>
          </p:cNvSpPr>
          <p:nvPr>
            <p:ph type="sldNum" sz="quarter" idx="11"/>
          </p:nvPr>
        </p:nvSpPr>
        <p:spPr>
          <a:xfrm>
            <a:off x="0" y="4667250"/>
            <a:ext cx="1447800" cy="663575"/>
          </a:xfrm>
        </p:spPr>
        <p:txBody>
          <a:bodyPr/>
          <a:lstStyle>
            <a:lvl1pPr>
              <a:defRPr sz="2800"/>
            </a:lvl1pPr>
          </a:lstStyle>
          <a:p>
            <a:fld id="{80CA0812-5A51-FF4B-BCBA-6657715CAF22}" type="slidenum">
              <a:rPr lang="en-US"/>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dirty="0"/>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400">
                <a:solidFill>
                  <a:schemeClr val="tx2"/>
                </a:solidFill>
                <a:latin typeface="Tw Cen MT" charset="0"/>
                <a:ea typeface="Arial" charset="0"/>
                <a:cs typeface="Arial" charset="0"/>
              </a:defRPr>
            </a:lvl1pPr>
          </a:lstStyle>
          <a:p>
            <a:fld id="{D10F89E2-B0AD-8542-9EB8-54BDD40384D1}" type="datetime1">
              <a:rPr lang="en-US"/>
              <a:pPr/>
              <a:t>11/7/2014</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fontAlgn="auto" latinLnBrk="0" hangingPunct="1">
              <a:spcBef>
                <a:spcPts val="0"/>
              </a:spcBef>
              <a:spcAft>
                <a:spcPts val="0"/>
              </a:spcAft>
              <a:defRPr kumimoji="0" sz="1400" dirty="0">
                <a:solidFill>
                  <a:schemeClr val="tx2"/>
                </a:solidFill>
                <a:latin typeface="+mn-lt"/>
                <a:ea typeface="+mn-ea"/>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eaLnBrk="1" hangingPunct="1">
              <a:defRPr sz="1400" b="1">
                <a:solidFill>
                  <a:srgbClr val="FFFFFF"/>
                </a:solidFill>
                <a:latin typeface="Tw Cen MT" charset="0"/>
                <a:ea typeface="Arial" charset="0"/>
                <a:cs typeface="Arial" charset="0"/>
              </a:defRPr>
            </a:lvl1pPr>
          </a:lstStyle>
          <a:p>
            <a:fld id="{2668B78D-B690-B749-BD09-D077F6B10CB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6774" r:id="rId1"/>
    <p:sldLayoutId id="2147486770" r:id="rId2"/>
    <p:sldLayoutId id="2147486775" r:id="rId3"/>
    <p:sldLayoutId id="2147486776" r:id="rId4"/>
    <p:sldLayoutId id="2147486777" r:id="rId5"/>
    <p:sldLayoutId id="2147486771" r:id="rId6"/>
    <p:sldLayoutId id="2147486778" r:id="rId7"/>
    <p:sldLayoutId id="2147486772" r:id="rId8"/>
    <p:sldLayoutId id="2147486779" r:id="rId9"/>
    <p:sldLayoutId id="2147486773" r:id="rId10"/>
    <p:sldLayoutId id="2147486780"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4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2"/>
          </a:solidFill>
          <a:latin typeface="Tw Cen MT" pitchFamily="34" charset="0"/>
          <a:ea typeface="ＭＳ Ｐゴシック" charset="-128"/>
          <a:cs typeface="ＭＳ Ｐゴシック" charset="-128"/>
        </a:defRPr>
      </a:lvl2pPr>
      <a:lvl3pPr algn="l" rtl="0" eaLnBrk="0" fontAlgn="base" hangingPunct="0">
        <a:spcBef>
          <a:spcPct val="0"/>
        </a:spcBef>
        <a:spcAft>
          <a:spcPct val="0"/>
        </a:spcAft>
        <a:defRPr sz="4400">
          <a:solidFill>
            <a:schemeClr val="tx2"/>
          </a:solidFill>
          <a:latin typeface="Tw Cen MT" pitchFamily="34" charset="0"/>
          <a:ea typeface="ＭＳ Ｐゴシック" charset="-128"/>
          <a:cs typeface="ＭＳ Ｐゴシック" charset="-128"/>
        </a:defRPr>
      </a:lvl3pPr>
      <a:lvl4pPr algn="l" rtl="0" eaLnBrk="0" fontAlgn="base" hangingPunct="0">
        <a:spcBef>
          <a:spcPct val="0"/>
        </a:spcBef>
        <a:spcAft>
          <a:spcPct val="0"/>
        </a:spcAft>
        <a:defRPr sz="4400">
          <a:solidFill>
            <a:schemeClr val="tx2"/>
          </a:solidFill>
          <a:latin typeface="Tw Cen MT" pitchFamily="34" charset="0"/>
          <a:ea typeface="ＭＳ Ｐゴシック" charset="-128"/>
          <a:cs typeface="ＭＳ Ｐゴシック" charset="-128"/>
        </a:defRPr>
      </a:lvl4pPr>
      <a:lvl5pPr algn="l" rtl="0" eaLnBrk="0" fontAlgn="base" hangingPunct="0">
        <a:spcBef>
          <a:spcPct val="0"/>
        </a:spcBef>
        <a:spcAft>
          <a:spcPct val="0"/>
        </a:spcAft>
        <a:defRPr sz="4400">
          <a:solidFill>
            <a:schemeClr val="tx2"/>
          </a:solidFill>
          <a:latin typeface="Tw Cen MT" pitchFamily="34" charset="0"/>
          <a:ea typeface="ＭＳ Ｐゴシック" charset="-128"/>
          <a:cs typeface="ＭＳ Ｐゴシック" charset="-128"/>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charset="2"/>
        <a:buChar char=""/>
        <a:defRPr sz="2900" kern="1200">
          <a:solidFill>
            <a:schemeClr val="tx1"/>
          </a:solidFill>
          <a:latin typeface="+mn-lt"/>
          <a:ea typeface="ＭＳ Ｐゴシック" charset="-128"/>
          <a:cs typeface="ＭＳ Ｐゴシック" charset="-128"/>
        </a:defRPr>
      </a:lvl1pPr>
      <a:lvl2pPr marL="639763" indent="-273050" algn="l" rtl="0" eaLnBrk="0" fontAlgn="base" hangingPunct="0">
        <a:spcBef>
          <a:spcPts val="550"/>
        </a:spcBef>
        <a:spcAft>
          <a:spcPct val="0"/>
        </a:spcAft>
        <a:buClr>
          <a:schemeClr val="accent1"/>
        </a:buClr>
        <a:buSzPct val="70000"/>
        <a:buFont typeface="Wingdings 2" charset="2"/>
        <a:buChar char=""/>
        <a:defRPr sz="2600" kern="1200">
          <a:solidFill>
            <a:schemeClr val="tx1"/>
          </a:solidFill>
          <a:latin typeface="+mn-lt"/>
          <a:ea typeface="ＭＳ Ｐゴシック" charset="-128"/>
          <a:cs typeface="+mn-cs"/>
        </a:defRPr>
      </a:lvl2pPr>
      <a:lvl3pPr marL="914400" indent="-228600" algn="l" rtl="0" eaLnBrk="0" fontAlgn="base" hangingPunct="0">
        <a:spcBef>
          <a:spcPts val="500"/>
        </a:spcBef>
        <a:spcAft>
          <a:spcPct val="0"/>
        </a:spcAft>
        <a:buClr>
          <a:schemeClr val="accent2"/>
        </a:buClr>
        <a:buSzPct val="75000"/>
        <a:buFont typeface="Wingdings" charset="2"/>
        <a:buChar char=""/>
        <a:defRPr sz="2300" kern="1200">
          <a:solidFill>
            <a:schemeClr val="tx1"/>
          </a:solidFill>
          <a:latin typeface="+mn-lt"/>
          <a:ea typeface="ＭＳ Ｐゴシック" charset="-128"/>
          <a:cs typeface="+mn-cs"/>
        </a:defRPr>
      </a:lvl3pPr>
      <a:lvl4pPr marL="1371600" indent="-228600" algn="l" rtl="0" eaLnBrk="0" fontAlgn="base" hangingPunct="0">
        <a:spcBef>
          <a:spcPts val="400"/>
        </a:spcBef>
        <a:spcAft>
          <a:spcPct val="0"/>
        </a:spcAft>
        <a:buClr>
          <a:srgbClr val="0BD0D9"/>
        </a:buClr>
        <a:buSzPct val="75000"/>
        <a:buFont typeface="Wingdings" charset="2"/>
        <a:buChar char=""/>
        <a:defRPr sz="2000" kern="1200">
          <a:solidFill>
            <a:schemeClr val="tx1"/>
          </a:solidFill>
          <a:latin typeface="+mn-lt"/>
          <a:ea typeface="ＭＳ Ｐゴシック" charset="-128"/>
          <a:cs typeface="+mn-cs"/>
        </a:defRPr>
      </a:lvl4pPr>
      <a:lvl5pPr marL="1828800" indent="-228600" algn="l" rtl="0" eaLnBrk="0" fontAlgn="base" hangingPunct="0">
        <a:spcBef>
          <a:spcPts val="400"/>
        </a:spcBef>
        <a:spcAft>
          <a:spcPct val="0"/>
        </a:spcAft>
        <a:buClr>
          <a:srgbClr val="10CF9B"/>
        </a:buClr>
        <a:buSzPct val="65000"/>
        <a:buFont typeface="Wingdings" charset="2"/>
        <a:buChar char=""/>
        <a:defRPr sz="2000" kern="1200">
          <a:solidFill>
            <a:schemeClr val="tx1"/>
          </a:solidFill>
          <a:latin typeface="+mn-lt"/>
          <a:ea typeface="ＭＳ Ｐゴシック" charset="-128"/>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hyperlink" Target="mailto:performance.reporting@tea.state.tx.us" TargetMode="External"/><Relationship Id="rId2" Type="http://schemas.openxmlformats.org/officeDocument/2006/relationships/slideLayout" Target="../slideLayouts/slideLayout8.xml"/><Relationship Id="rId1" Type="http://schemas.openxmlformats.org/officeDocument/2006/relationships/themeOverride" Target="../theme/themeOverride3.xml"/><Relationship Id="rId6" Type="http://schemas.openxmlformats.org/officeDocument/2006/relationships/hyperlink" Target="http://www.tea.state.tx.us/perfreport" TargetMode="External"/><Relationship Id="rId5" Type="http://schemas.openxmlformats.org/officeDocument/2006/relationships/hyperlink" Target="http://www.tea.state.tx.us/perfreport/resources/index.html" TargetMode="External"/><Relationship Id="rId4" Type="http://schemas.openxmlformats.org/officeDocument/2006/relationships/hyperlink" Target="http://ritter.tea.state.tx.us/perfreport/account/2014/index.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8"/>
          <p:cNvSpPr>
            <a:spLocks noChangeArrowheads="1"/>
          </p:cNvSpPr>
          <p:nvPr/>
        </p:nvSpPr>
        <p:spPr bwMode="auto">
          <a:xfrm>
            <a:off x="1644650" y="4765675"/>
            <a:ext cx="7285038" cy="463550"/>
          </a:xfrm>
          <a:prstGeom prst="rect">
            <a:avLst/>
          </a:prstGeom>
          <a:noFill/>
          <a:ln w="9525">
            <a:noFill/>
            <a:miter lim="800000"/>
            <a:headEnd/>
            <a:tailEnd/>
          </a:ln>
        </p:spPr>
        <p:txBody>
          <a:bodyPr>
            <a:prstTxWarp prst="textNoShape">
              <a:avLst/>
            </a:prstTxWarp>
            <a:spAutoFit/>
          </a:bodyPr>
          <a:lstStyle/>
          <a:p>
            <a:pPr eaLnBrk="1" hangingPunct="1">
              <a:lnSpc>
                <a:spcPts val="2900"/>
              </a:lnSpc>
            </a:pPr>
            <a:r>
              <a:rPr lang="en-US" sz="2600" b="1">
                <a:solidFill>
                  <a:schemeClr val="bg1"/>
                </a:solidFill>
                <a:latin typeface="Goudy Old Style" charset="0"/>
              </a:rPr>
              <a:t>August 8, 2014</a:t>
            </a:r>
            <a:endParaRPr lang="en-US" sz="2800" b="1">
              <a:solidFill>
                <a:srgbClr val="4FCEFF"/>
              </a:solidFill>
              <a:latin typeface="Goudy Old Style" charset="0"/>
            </a:endParaRPr>
          </a:p>
        </p:txBody>
      </p:sp>
      <p:sp>
        <p:nvSpPr>
          <p:cNvPr id="14338" name="Rectangle 9"/>
          <p:cNvSpPr>
            <a:spLocks noChangeArrowheads="1"/>
          </p:cNvSpPr>
          <p:nvPr/>
        </p:nvSpPr>
        <p:spPr bwMode="auto">
          <a:xfrm>
            <a:off x="1635125" y="5473700"/>
            <a:ext cx="7546975" cy="758825"/>
          </a:xfrm>
          <a:prstGeom prst="rect">
            <a:avLst/>
          </a:prstGeom>
          <a:noFill/>
          <a:ln w="9525">
            <a:noFill/>
            <a:miter lim="800000"/>
            <a:headEnd/>
            <a:tailEnd/>
          </a:ln>
        </p:spPr>
        <p:txBody>
          <a:bodyPr>
            <a:prstTxWarp prst="textNoShape">
              <a:avLst/>
            </a:prstTxWarp>
            <a:spAutoFit/>
          </a:bodyPr>
          <a:lstStyle/>
          <a:p>
            <a:pPr eaLnBrk="1" hangingPunct="1">
              <a:lnSpc>
                <a:spcPts val="2600"/>
              </a:lnSpc>
            </a:pPr>
            <a:r>
              <a:rPr lang="en-US" sz="2000" b="1">
                <a:solidFill>
                  <a:srgbClr val="0B5395"/>
                </a:solidFill>
                <a:latin typeface="Goudy Old Style" charset="0"/>
              </a:rPr>
              <a:t>Texas Education Agency  | Office of Assessment and Accountability</a:t>
            </a:r>
          </a:p>
          <a:p>
            <a:pPr eaLnBrk="1" hangingPunct="1">
              <a:lnSpc>
                <a:spcPts val="2600"/>
              </a:lnSpc>
            </a:pPr>
            <a:r>
              <a:rPr lang="en-US" sz="2000" b="1">
                <a:solidFill>
                  <a:srgbClr val="0B5395"/>
                </a:solidFill>
                <a:latin typeface="Goudy Old Style" charset="0"/>
              </a:rPr>
              <a:t>Division of Performance Reporting</a:t>
            </a:r>
          </a:p>
        </p:txBody>
      </p:sp>
      <p:sp>
        <p:nvSpPr>
          <p:cNvPr id="14339" name="Rectangle 7"/>
          <p:cNvSpPr>
            <a:spLocks noChangeArrowheads="1"/>
          </p:cNvSpPr>
          <p:nvPr/>
        </p:nvSpPr>
        <p:spPr bwMode="auto">
          <a:xfrm>
            <a:off x="1582738" y="1550988"/>
            <a:ext cx="6384925" cy="1606550"/>
          </a:xfrm>
          <a:prstGeom prst="rect">
            <a:avLst/>
          </a:prstGeom>
          <a:noFill/>
          <a:ln w="9525">
            <a:noFill/>
            <a:miter lim="800000"/>
            <a:headEnd/>
            <a:tailEnd/>
          </a:ln>
        </p:spPr>
        <p:txBody>
          <a:bodyPr>
            <a:prstTxWarp prst="textNoShape">
              <a:avLst/>
            </a:prstTxWarp>
            <a:spAutoFit/>
          </a:bodyPr>
          <a:lstStyle/>
          <a:p>
            <a:pPr eaLnBrk="1" hangingPunct="1">
              <a:lnSpc>
                <a:spcPts val="5900"/>
              </a:lnSpc>
            </a:pPr>
            <a:r>
              <a:rPr lang="en-US" sz="6000" b="1">
                <a:solidFill>
                  <a:srgbClr val="0B5395"/>
                </a:solidFill>
                <a:latin typeface="Goudy Old Style" charset="0"/>
              </a:rPr>
              <a:t>Overview of </a:t>
            </a:r>
          </a:p>
          <a:p>
            <a:pPr eaLnBrk="1" hangingPunct="1">
              <a:lnSpc>
                <a:spcPts val="5900"/>
              </a:lnSpc>
            </a:pPr>
            <a:r>
              <a:rPr lang="en-US" sz="6000" b="1">
                <a:solidFill>
                  <a:srgbClr val="0B5395"/>
                </a:solidFill>
                <a:latin typeface="Goudy Old Style" charset="0"/>
              </a:rPr>
              <a:t>2014 Accountability</a:t>
            </a:r>
            <a:endParaRPr lang="en-US" sz="3000" b="1">
              <a:solidFill>
                <a:srgbClr val="002060"/>
              </a:solidFill>
              <a:latin typeface="Goudy Old Style"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326571" y="2005910"/>
          <a:ext cx="8548351" cy="2480676"/>
        </p:xfrm>
        <a:graphic>
          <a:graphicData uri="http://schemas.openxmlformats.org/drawingml/2006/table">
            <a:tbl>
              <a:tblPr/>
              <a:tblGrid>
                <a:gridCol w="1719715"/>
                <a:gridCol w="663908"/>
                <a:gridCol w="588178"/>
                <a:gridCol w="555171"/>
                <a:gridCol w="469563"/>
                <a:gridCol w="568977"/>
                <a:gridCol w="670518"/>
                <a:gridCol w="467436"/>
                <a:gridCol w="675564"/>
                <a:gridCol w="462390"/>
                <a:gridCol w="568977"/>
                <a:gridCol w="568977"/>
                <a:gridCol w="568977"/>
              </a:tblGrid>
              <a:tr h="527517">
                <a:tc>
                  <a:txBody>
                    <a:bodyPr/>
                    <a:lstStyle/>
                    <a:p>
                      <a:pPr marL="60325" marR="0" indent="0">
                        <a:spcBef>
                          <a:spcPts val="0"/>
                        </a:spcBef>
                        <a:spcAft>
                          <a:spcPts val="0"/>
                        </a:spcAft>
                      </a:pPr>
                      <a:r>
                        <a:rPr lang="en-US" sz="1200" b="1" strike="noStrike" dirty="0" smtClean="0">
                          <a:solidFill>
                            <a:schemeClr val="bg1"/>
                          </a:solidFill>
                          <a:latin typeface="Calibri" pitchFamily="34" charset="0"/>
                          <a:ea typeface="Times New Roman"/>
                          <a:cs typeface="Calibri" pitchFamily="34" charset="0"/>
                        </a:rPr>
                        <a:t>STAAR Weighted Progress Rate </a:t>
                      </a:r>
                      <a:endParaRPr lang="en-US" sz="1200" b="1" strike="noStrike" dirty="0">
                        <a:solidFill>
                          <a:schemeClr val="bg1"/>
                        </a:solidFill>
                        <a:latin typeface="Calibri" pitchFamily="34" charset="0"/>
                        <a:ea typeface="Times New Roman"/>
                        <a:cs typeface="Calibri" pitchFamily="34" charset="0"/>
                      </a:endParaRPr>
                    </a:p>
                  </a:txBody>
                  <a:tcPr marL="21244" marR="21244" marT="42489" marB="42489" anchor="ctr">
                    <a:lnL w="12700"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smtClean="0">
                          <a:solidFill>
                            <a:schemeClr val="bg1"/>
                          </a:solidFill>
                          <a:latin typeface="Calibri" pitchFamily="34" charset="0"/>
                          <a:ea typeface="Times New Roman"/>
                          <a:cs typeface="Calibri" pitchFamily="34" charset="0"/>
                        </a:rPr>
                        <a:t>All Students</a:t>
                      </a:r>
                      <a:endParaRPr lang="en-US" sz="1200" b="1" dirty="0">
                        <a:solidFill>
                          <a:schemeClr val="bg1"/>
                        </a:solidFill>
                        <a:latin typeface="Calibri" pitchFamily="34" charset="0"/>
                        <a:ea typeface="Times New Roman"/>
                        <a:cs typeface="Calibri" pitchFamily="34" charset="0"/>
                      </a:endParaRPr>
                    </a:p>
                  </a:txBody>
                  <a:tcPr marL="21244" marR="21244" marT="42489" marB="424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African Amer.</a:t>
                      </a:r>
                    </a:p>
                  </a:txBody>
                  <a:tcPr marL="0" marR="0" marT="42489" marB="424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Amer. Indian</a:t>
                      </a:r>
                    </a:p>
                  </a:txBody>
                  <a:tcPr marL="21244" marR="21244" marT="42489" marB="424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Asian</a:t>
                      </a:r>
                    </a:p>
                  </a:txBody>
                  <a:tcPr marL="21244" marR="21244" marT="42489" marB="424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Hispanic</a:t>
                      </a:r>
                    </a:p>
                  </a:txBody>
                  <a:tcPr marL="0" marR="0" marT="42489" marB="424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Pacific Islander</a:t>
                      </a:r>
                    </a:p>
                  </a:txBody>
                  <a:tcPr marL="21244" marR="21244" marT="42489" marB="424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White</a:t>
                      </a:r>
                    </a:p>
                  </a:txBody>
                  <a:tcPr marL="21244" marR="21244" marT="42489" marB="424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Two or </a:t>
                      </a:r>
                      <a:r>
                        <a:rPr lang="en-US" sz="1200" b="1" dirty="0" smtClean="0">
                          <a:solidFill>
                            <a:schemeClr val="bg1"/>
                          </a:solidFill>
                          <a:latin typeface="Calibri" pitchFamily="34" charset="0"/>
                          <a:ea typeface="Times New Roman"/>
                          <a:cs typeface="Calibri" pitchFamily="34" charset="0"/>
                        </a:rPr>
                        <a:t>More</a:t>
                      </a:r>
                      <a:r>
                        <a:rPr lang="en-US" sz="1200" b="1" dirty="0" smtClean="0">
                          <a:solidFill>
                            <a:srgbClr val="FF0000"/>
                          </a:solidFill>
                          <a:latin typeface="Calibri" pitchFamily="34" charset="0"/>
                          <a:ea typeface="Times New Roman"/>
                          <a:cs typeface="Calibri" pitchFamily="34" charset="0"/>
                        </a:rPr>
                        <a:t> </a:t>
                      </a:r>
                      <a:r>
                        <a:rPr lang="en-US" sz="1200" b="1" dirty="0" smtClean="0">
                          <a:solidFill>
                            <a:schemeClr val="bg1"/>
                          </a:solidFill>
                          <a:latin typeface="Calibri" pitchFamily="34" charset="0"/>
                          <a:ea typeface="Times New Roman"/>
                          <a:cs typeface="Calibri" pitchFamily="34" charset="0"/>
                        </a:rPr>
                        <a:t>Races</a:t>
                      </a:r>
                      <a:endParaRPr lang="en-US" sz="1200" b="1" dirty="0">
                        <a:solidFill>
                          <a:schemeClr val="bg1"/>
                        </a:solidFill>
                        <a:latin typeface="Calibri" pitchFamily="34" charset="0"/>
                        <a:ea typeface="Times New Roman"/>
                        <a:cs typeface="Calibri" pitchFamily="34" charset="0"/>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ELL</a:t>
                      </a:r>
                    </a:p>
                  </a:txBody>
                  <a:tcPr marL="10256" marR="1025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Special Ed.</a:t>
                      </a:r>
                    </a:p>
                  </a:txBody>
                  <a:tcPr marL="21244" marR="21244" marT="42489" marB="42489"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Total Points</a:t>
                      </a:r>
                    </a:p>
                  </a:txBody>
                  <a:tcPr marL="10256" marR="10256"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Max.</a:t>
                      </a:r>
                    </a:p>
                    <a:p>
                      <a:pPr marL="0" marR="0" algn="ctr">
                        <a:spcBef>
                          <a:spcPts val="0"/>
                        </a:spcBef>
                        <a:spcAft>
                          <a:spcPts val="0"/>
                        </a:spcAft>
                      </a:pPr>
                      <a:r>
                        <a:rPr lang="en-US" sz="1200" b="1" dirty="0">
                          <a:solidFill>
                            <a:schemeClr val="bg1"/>
                          </a:solidFill>
                          <a:latin typeface="Calibri" pitchFamily="34" charset="0"/>
                          <a:ea typeface="Times New Roman"/>
                          <a:cs typeface="Calibri" pitchFamily="34" charset="0"/>
                        </a:rPr>
                        <a:t>Points</a:t>
                      </a:r>
                    </a:p>
                  </a:txBody>
                  <a:tcPr marL="10256" marR="10256" marT="0" marB="0" anchor="ct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r>
              <a:tr h="483009">
                <a:tc>
                  <a:txBody>
                    <a:bodyPr/>
                    <a:lstStyle/>
                    <a:p>
                      <a:pPr marL="60325" marR="0" indent="0">
                        <a:spcBef>
                          <a:spcPts val="0"/>
                        </a:spcBef>
                        <a:spcAft>
                          <a:spcPts val="0"/>
                        </a:spcAft>
                      </a:pPr>
                      <a:r>
                        <a:rPr lang="en-US" sz="1200" b="1" baseline="0" dirty="0" smtClean="0">
                          <a:latin typeface="Calibri" pitchFamily="34" charset="0"/>
                          <a:ea typeface="Times New Roman"/>
                          <a:cs typeface="Calibri" pitchFamily="34" charset="0"/>
                        </a:rPr>
                        <a:t>Reading/ELA</a:t>
                      </a:r>
                    </a:p>
                    <a:p>
                      <a:pPr marL="60325" marR="0" indent="0">
                        <a:spcBef>
                          <a:spcPts val="0"/>
                        </a:spcBef>
                        <a:spcAft>
                          <a:spcPts val="0"/>
                        </a:spcAft>
                      </a:pPr>
                      <a:r>
                        <a:rPr lang="en-US" sz="1200" b="1" baseline="0" dirty="0" smtClean="0">
                          <a:latin typeface="Calibri" pitchFamily="34" charset="0"/>
                          <a:ea typeface="Times New Roman"/>
                          <a:cs typeface="Calibri" pitchFamily="34" charset="0"/>
                        </a:rPr>
                        <a:t>Weighted</a:t>
                      </a:r>
                      <a:r>
                        <a:rPr lang="en-US" sz="1200" b="1" baseline="0" dirty="0" smtClean="0">
                          <a:solidFill>
                            <a:schemeClr val="tx1"/>
                          </a:solidFill>
                          <a:latin typeface="Calibri" pitchFamily="34" charset="0"/>
                          <a:ea typeface="Times New Roman"/>
                          <a:cs typeface="Calibri" pitchFamily="34" charset="0"/>
                        </a:rPr>
                        <a:t> </a:t>
                      </a:r>
                      <a:r>
                        <a:rPr lang="en-US" sz="1200" b="1" strike="noStrike" baseline="0" dirty="0" smtClean="0">
                          <a:solidFill>
                            <a:schemeClr val="tx1"/>
                          </a:solidFill>
                          <a:latin typeface="Calibri" pitchFamily="34" charset="0"/>
                          <a:ea typeface="Times New Roman"/>
                          <a:cs typeface="Calibri" pitchFamily="34" charset="0"/>
                        </a:rPr>
                        <a:t>Progress</a:t>
                      </a:r>
                      <a:endParaRPr lang="en-US" sz="1200" b="1" strike="sngStrike" dirty="0">
                        <a:solidFill>
                          <a:schemeClr val="tx1"/>
                        </a:solidFill>
                        <a:latin typeface="Calibri" pitchFamily="34" charset="0"/>
                        <a:ea typeface="Times New Roman"/>
                        <a:cs typeface="Calibri" pitchFamily="34" charset="0"/>
                      </a:endParaRPr>
                    </a:p>
                  </a:txBody>
                  <a:tcPr marL="10256" marR="10256"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smtClean="0">
                          <a:latin typeface="Calibri" pitchFamily="34" charset="0"/>
                          <a:ea typeface="Times New Roman"/>
                          <a:cs typeface="Calibri" pitchFamily="34" charset="0"/>
                        </a:rPr>
                        <a:t>100</a:t>
                      </a:r>
                      <a:endParaRPr lang="en-US" sz="1200" b="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smtClean="0">
                          <a:latin typeface="Calibri" pitchFamily="34" charset="0"/>
                          <a:ea typeface="Times New Roman"/>
                          <a:cs typeface="Calibri" pitchFamily="34" charset="0"/>
                        </a:rPr>
                        <a:t>120</a:t>
                      </a:r>
                      <a:endParaRPr lang="en-US" sz="1200" b="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b="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smtClean="0">
                          <a:latin typeface="Calibri" pitchFamily="34" charset="0"/>
                          <a:ea typeface="Times New Roman"/>
                          <a:cs typeface="Calibri" pitchFamily="34" charset="0"/>
                        </a:rPr>
                        <a:t>175</a:t>
                      </a:r>
                      <a:endParaRPr lang="en-US" sz="1200" b="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b="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b="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b="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b="0" dirty="0">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smtClean="0">
                          <a:latin typeface="Calibri" pitchFamily="34" charset="0"/>
                          <a:ea typeface="Times New Roman"/>
                          <a:cs typeface="Calibri" pitchFamily="34" charset="0"/>
                        </a:rPr>
                        <a:t>84</a:t>
                      </a:r>
                      <a:endParaRPr lang="en-US" sz="1200" b="0" dirty="0">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b="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smtClean="0">
                          <a:solidFill>
                            <a:schemeClr val="tx1"/>
                          </a:solidFill>
                          <a:latin typeface="Calibri" pitchFamily="34" charset="0"/>
                          <a:ea typeface="Times New Roman"/>
                          <a:cs typeface="Calibri" pitchFamily="34" charset="0"/>
                        </a:rPr>
                        <a:t>479</a:t>
                      </a:r>
                      <a:endParaRPr lang="en-US" sz="1200" b="0" dirty="0">
                        <a:solidFill>
                          <a:schemeClr val="tx1"/>
                        </a:solidFill>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a:solidFill>
                            <a:schemeClr val="tx1"/>
                          </a:solidFill>
                          <a:latin typeface="Calibri" pitchFamily="34" charset="0"/>
                          <a:ea typeface="Times New Roman"/>
                          <a:cs typeface="Calibri" pitchFamily="34" charset="0"/>
                        </a:rPr>
                        <a:t>800</a:t>
                      </a: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83009">
                <a:tc>
                  <a:txBody>
                    <a:bodyPr/>
                    <a:lstStyle/>
                    <a:p>
                      <a:pPr marL="60325" marR="0" indent="0">
                        <a:spcBef>
                          <a:spcPts val="0"/>
                        </a:spcBef>
                        <a:spcAft>
                          <a:spcPts val="0"/>
                        </a:spcAft>
                      </a:pPr>
                      <a:r>
                        <a:rPr lang="en-US" sz="1200" b="1" dirty="0" smtClean="0">
                          <a:latin typeface="Calibri" pitchFamily="34" charset="0"/>
                          <a:ea typeface="Times New Roman"/>
                          <a:cs typeface="Calibri" pitchFamily="34" charset="0"/>
                        </a:rPr>
                        <a:t>Mathematics</a:t>
                      </a:r>
                      <a:endParaRPr lang="en-US" sz="1200" b="1" dirty="0">
                        <a:latin typeface="Calibri" pitchFamily="34" charset="0"/>
                        <a:ea typeface="Times New Roman"/>
                        <a:cs typeface="Calibri" pitchFamily="34" charset="0"/>
                      </a:endParaRPr>
                    </a:p>
                    <a:p>
                      <a:pPr marL="60325" marR="0" indent="0">
                        <a:spcBef>
                          <a:spcPts val="0"/>
                        </a:spcBef>
                        <a:spcAft>
                          <a:spcPts val="0"/>
                        </a:spcAft>
                      </a:pPr>
                      <a:r>
                        <a:rPr lang="en-US" sz="1200" b="1" dirty="0" smtClean="0">
                          <a:solidFill>
                            <a:schemeClr val="tx1"/>
                          </a:solidFill>
                          <a:latin typeface="Calibri" pitchFamily="34" charset="0"/>
                          <a:ea typeface="Times New Roman"/>
                          <a:cs typeface="Calibri" pitchFamily="34" charset="0"/>
                        </a:rPr>
                        <a:t>Weighted</a:t>
                      </a:r>
                      <a:r>
                        <a:rPr lang="en-US" sz="1200" b="1" baseline="0" dirty="0" smtClean="0">
                          <a:solidFill>
                            <a:schemeClr val="tx1"/>
                          </a:solidFill>
                          <a:latin typeface="Calibri" pitchFamily="34" charset="0"/>
                          <a:ea typeface="Times New Roman"/>
                          <a:cs typeface="Calibri" pitchFamily="34" charset="0"/>
                        </a:rPr>
                        <a:t> </a:t>
                      </a:r>
                      <a:r>
                        <a:rPr lang="en-US" sz="1200" b="1" strike="noStrike" baseline="0" dirty="0" smtClean="0">
                          <a:solidFill>
                            <a:schemeClr val="tx1"/>
                          </a:solidFill>
                          <a:latin typeface="Calibri" pitchFamily="34" charset="0"/>
                          <a:ea typeface="Times New Roman"/>
                          <a:cs typeface="Calibri" pitchFamily="34" charset="0"/>
                        </a:rPr>
                        <a:t>Progress</a:t>
                      </a:r>
                      <a:endParaRPr lang="en-US" sz="1200" b="1" strike="sngStrike" dirty="0">
                        <a:solidFill>
                          <a:schemeClr val="tx1"/>
                        </a:solidFill>
                        <a:latin typeface="Calibri" pitchFamily="34" charset="0"/>
                        <a:ea typeface="Times New Roman"/>
                        <a:cs typeface="Calibri" pitchFamily="34" charset="0"/>
                      </a:endParaRPr>
                    </a:p>
                  </a:txBody>
                  <a:tcPr marL="10256" marR="10256"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smtClean="0">
                          <a:latin typeface="Calibri" pitchFamily="34" charset="0"/>
                          <a:ea typeface="Times New Roman"/>
                          <a:cs typeface="Calibri" pitchFamily="34" charset="0"/>
                        </a:rPr>
                        <a:t>85</a:t>
                      </a:r>
                      <a:endParaRPr lang="en-US" sz="120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smtClean="0">
                          <a:latin typeface="Calibri" pitchFamily="34" charset="0"/>
                          <a:ea typeface="Times New Roman"/>
                          <a:cs typeface="Calibri" pitchFamily="34" charset="0"/>
                        </a:rPr>
                        <a:t>98</a:t>
                      </a:r>
                      <a:endParaRPr lang="en-US" sz="120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smtClean="0">
                          <a:latin typeface="Calibri" pitchFamily="34" charset="0"/>
                          <a:ea typeface="Times New Roman"/>
                          <a:cs typeface="Calibri" pitchFamily="34" charset="0"/>
                        </a:rPr>
                        <a:t>150</a:t>
                      </a:r>
                      <a:endParaRPr lang="en-US" sz="120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smtClean="0">
                          <a:latin typeface="Calibri" pitchFamily="34" charset="0"/>
                          <a:ea typeface="Times New Roman"/>
                          <a:cs typeface="Calibri" pitchFamily="34" charset="0"/>
                        </a:rPr>
                        <a:t>160</a:t>
                      </a:r>
                      <a:endParaRPr lang="en-US" sz="1200" dirty="0">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endParaRPr lang="en-US" sz="1200" dirty="0">
                        <a:latin typeface="Calibri" pitchFamily="34" charset="0"/>
                        <a:ea typeface="Times New Roman"/>
                        <a:cs typeface="Calibri" pitchFamily="34" charset="0"/>
                      </a:endParaRPr>
                    </a:p>
                  </a:txBody>
                  <a:tcPr marL="21244" marR="21244"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chemeClr val="tx1"/>
                          </a:solidFill>
                          <a:latin typeface="Calibri" pitchFamily="34" charset="0"/>
                          <a:ea typeface="Times New Roman"/>
                          <a:cs typeface="Calibri" pitchFamily="34" charset="0"/>
                        </a:rPr>
                        <a:t>493</a:t>
                      </a:r>
                      <a:endParaRPr lang="en-US" sz="1200" dirty="0">
                        <a:solidFill>
                          <a:schemeClr val="tx1"/>
                        </a:solidFill>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chemeClr val="tx1"/>
                          </a:solidFill>
                          <a:latin typeface="Calibri" pitchFamily="34" charset="0"/>
                          <a:ea typeface="Times New Roman"/>
                          <a:cs typeface="Calibri" pitchFamily="34" charset="0"/>
                        </a:rPr>
                        <a:t>800</a:t>
                      </a:r>
                      <a:endParaRPr lang="en-US" sz="1200" dirty="0">
                        <a:solidFill>
                          <a:schemeClr val="tx1"/>
                        </a:solidFill>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83009">
                <a:tc gridSpan="11">
                  <a:txBody>
                    <a:bodyPr/>
                    <a:lstStyle/>
                    <a:p>
                      <a:pPr marL="60325" marR="0" indent="0">
                        <a:spcBef>
                          <a:spcPts val="0"/>
                        </a:spcBef>
                        <a:spcAft>
                          <a:spcPts val="0"/>
                        </a:spcAft>
                      </a:pPr>
                      <a:r>
                        <a:rPr lang="en-US" sz="1200" b="1" dirty="0">
                          <a:latin typeface="Calibri" pitchFamily="34" charset="0"/>
                          <a:ea typeface="Times New Roman"/>
                          <a:cs typeface="Calibri" pitchFamily="34" charset="0"/>
                        </a:rPr>
                        <a:t>Total</a:t>
                      </a:r>
                    </a:p>
                  </a:txBody>
                  <a:tcPr marL="10256" marR="10256"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1200" dirty="0" smtClean="0">
                          <a:solidFill>
                            <a:srgbClr val="FF0000"/>
                          </a:solidFill>
                          <a:latin typeface="Calibri" pitchFamily="34" charset="0"/>
                          <a:ea typeface="Times New Roman"/>
                          <a:cs typeface="Calibri" pitchFamily="34" charset="0"/>
                        </a:rPr>
                        <a:t>972</a:t>
                      </a:r>
                      <a:endParaRPr lang="en-US" sz="1200" dirty="0">
                        <a:solidFill>
                          <a:srgbClr val="FF0000"/>
                        </a:solidFill>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smtClean="0">
                          <a:solidFill>
                            <a:srgbClr val="FF0000"/>
                          </a:solidFill>
                          <a:latin typeface="Calibri" pitchFamily="34" charset="0"/>
                          <a:ea typeface="Times New Roman"/>
                          <a:cs typeface="Calibri" pitchFamily="34" charset="0"/>
                        </a:rPr>
                        <a:t>1600</a:t>
                      </a:r>
                      <a:endParaRPr lang="en-US" sz="1200" dirty="0">
                        <a:solidFill>
                          <a:srgbClr val="FF0000"/>
                        </a:solidFill>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83009">
                <a:tc gridSpan="11">
                  <a:txBody>
                    <a:bodyPr/>
                    <a:lstStyle/>
                    <a:p>
                      <a:pPr marL="60325" marR="0" indent="0">
                        <a:spcBef>
                          <a:spcPts val="0"/>
                        </a:spcBef>
                        <a:spcAft>
                          <a:spcPts val="0"/>
                        </a:spcAft>
                      </a:pPr>
                      <a:r>
                        <a:rPr lang="en-US" sz="1200" b="1" dirty="0">
                          <a:solidFill>
                            <a:schemeClr val="tx1"/>
                          </a:solidFill>
                          <a:latin typeface="Calibri" pitchFamily="34" charset="0"/>
                          <a:ea typeface="Times New Roman"/>
                          <a:cs typeface="Calibri" pitchFamily="34" charset="0"/>
                        </a:rPr>
                        <a:t>Index </a:t>
                      </a:r>
                      <a:r>
                        <a:rPr lang="en-US" sz="1200" b="1" dirty="0" smtClean="0">
                          <a:solidFill>
                            <a:schemeClr val="tx1"/>
                          </a:solidFill>
                          <a:latin typeface="Calibri" pitchFamily="34" charset="0"/>
                          <a:ea typeface="Times New Roman"/>
                          <a:cs typeface="Calibri" pitchFamily="34" charset="0"/>
                        </a:rPr>
                        <a:t>2 </a:t>
                      </a:r>
                      <a:r>
                        <a:rPr lang="en-US" sz="1200" b="1" dirty="0" smtClean="0">
                          <a:latin typeface="Calibri" pitchFamily="34" charset="0"/>
                          <a:ea typeface="Times New Roman"/>
                          <a:cs typeface="Calibri" pitchFamily="34" charset="0"/>
                        </a:rPr>
                        <a:t>Score</a:t>
                      </a:r>
                      <a:r>
                        <a:rPr lang="en-US" sz="1200" b="0" dirty="0" smtClean="0">
                          <a:latin typeface="Calibri" pitchFamily="34" charset="0"/>
                          <a:ea typeface="Times New Roman"/>
                          <a:cs typeface="Calibri" pitchFamily="34" charset="0"/>
                        </a:rPr>
                        <a:t> </a:t>
                      </a:r>
                      <a:r>
                        <a:rPr lang="en-US" sz="1200" b="0" dirty="0">
                          <a:latin typeface="Calibri" pitchFamily="34" charset="0"/>
                          <a:ea typeface="Times New Roman"/>
                          <a:cs typeface="Calibri" pitchFamily="34" charset="0"/>
                        </a:rPr>
                        <a:t>(total points divided by maximum points</a:t>
                      </a:r>
                      <a:r>
                        <a:rPr lang="en-US" sz="1200" b="0" dirty="0" smtClean="0">
                          <a:latin typeface="Calibri" pitchFamily="34" charset="0"/>
                          <a:ea typeface="Times New Roman"/>
                          <a:cs typeface="Calibri" pitchFamily="34" charset="0"/>
                        </a:rPr>
                        <a:t>)</a:t>
                      </a:r>
                      <a:endParaRPr lang="en-US" sz="1200" b="0" dirty="0">
                        <a:latin typeface="Calibri" pitchFamily="34" charset="0"/>
                        <a:ea typeface="Times New Roman"/>
                        <a:cs typeface="Calibri" pitchFamily="34" charset="0"/>
                      </a:endParaRPr>
                    </a:p>
                  </a:txBody>
                  <a:tcPr marL="10256" marR="10256"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200" dirty="0" smtClean="0">
                          <a:solidFill>
                            <a:srgbClr val="FF0000"/>
                          </a:solidFill>
                          <a:latin typeface="Calibri" pitchFamily="34" charset="0"/>
                          <a:ea typeface="Times New Roman"/>
                          <a:cs typeface="Calibri" pitchFamily="34" charset="0"/>
                        </a:rPr>
                        <a:t>61</a:t>
                      </a:r>
                      <a:endParaRPr lang="en-US" sz="1200" dirty="0">
                        <a:solidFill>
                          <a:srgbClr val="FF0000"/>
                        </a:solidFill>
                        <a:latin typeface="Calibri" pitchFamily="34" charset="0"/>
                        <a:ea typeface="Times New Roman"/>
                        <a:cs typeface="Calibri" pitchFamily="34" charset="0"/>
                      </a:endParaRPr>
                    </a:p>
                  </a:txBody>
                  <a:tcPr marL="79117" marR="7911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r>
            </a:tbl>
          </a:graphicData>
        </a:graphic>
      </p:graphicFrame>
      <p:sp>
        <p:nvSpPr>
          <p:cNvPr id="21507" name="Slide Number Placeholder 3"/>
          <p:cNvSpPr>
            <a:spLocks noGrp="1"/>
          </p:cNvSpPr>
          <p:nvPr>
            <p:ph type="sldNum" sz="quarter" idx="12"/>
          </p:nvPr>
        </p:nvSpPr>
        <p:spPr bwMode="auto">
          <a:noFill/>
          <a:ln>
            <a:miter lim="800000"/>
            <a:headEnd/>
            <a:tailEnd/>
          </a:ln>
        </p:spPr>
        <p:txBody>
          <a:bodyPr/>
          <a:lstStyle/>
          <a:p>
            <a:pPr>
              <a:lnSpc>
                <a:spcPct val="80000"/>
              </a:lnSpc>
            </a:pPr>
            <a:fld id="{EFEA7EB7-843F-3240-BD85-73F0D1250197}" type="slidenum">
              <a:rPr lang="en-US" sz="1200"/>
              <a:pPr>
                <a:lnSpc>
                  <a:spcPct val="80000"/>
                </a:lnSpc>
              </a:pPr>
              <a:t>10</a:t>
            </a:fld>
            <a:endParaRPr lang="en-US" sz="1200"/>
          </a:p>
        </p:txBody>
      </p:sp>
      <p:sp>
        <p:nvSpPr>
          <p:cNvPr id="21508" name="Title 3"/>
          <p:cNvSpPr>
            <a:spLocks noGrp="1"/>
          </p:cNvSpPr>
          <p:nvPr>
            <p:ph type="title"/>
          </p:nvPr>
        </p:nvSpPr>
        <p:spPr>
          <a:xfrm>
            <a:off x="639763" y="274638"/>
            <a:ext cx="7954962" cy="869950"/>
          </a:xfrm>
          <a:solidFill>
            <a:srgbClr val="729FDC"/>
          </a:solidFill>
        </p:spPr>
        <p:txBody>
          <a:bodyPr/>
          <a:lstStyle/>
          <a:p>
            <a:pPr eaLnBrk="1" hangingPunct="1">
              <a:lnSpc>
                <a:spcPts val="3200"/>
              </a:lnSpc>
            </a:pPr>
            <a:r>
              <a:rPr lang="en-US" sz="3000" b="1">
                <a:solidFill>
                  <a:schemeClr val="bg1"/>
                </a:solidFill>
                <a:latin typeface="Goudy Old Style" charset="0"/>
              </a:rPr>
              <a:t>Index 2: Student Progress</a:t>
            </a:r>
          </a:p>
        </p:txBody>
      </p:sp>
      <p:sp>
        <p:nvSpPr>
          <p:cNvPr id="21509" name="Rectangle 4"/>
          <p:cNvSpPr>
            <a:spLocks noChangeArrowheads="1"/>
          </p:cNvSpPr>
          <p:nvPr/>
        </p:nvSpPr>
        <p:spPr bwMode="auto">
          <a:xfrm>
            <a:off x="679450" y="1619250"/>
            <a:ext cx="3990975" cy="338138"/>
          </a:xfrm>
          <a:prstGeom prst="rect">
            <a:avLst/>
          </a:prstGeom>
          <a:noFill/>
          <a:ln w="9525">
            <a:noFill/>
            <a:miter lim="800000"/>
            <a:headEnd/>
            <a:tailEnd/>
          </a:ln>
        </p:spPr>
        <p:txBody>
          <a:bodyPr>
            <a:prstTxWarp prst="textNoShape">
              <a:avLst/>
            </a:prstTxWarp>
            <a:spAutoFit/>
          </a:bodyPr>
          <a:lstStyle/>
          <a:p>
            <a:pPr marL="346075" indent="-346075" eaLnBrk="1" hangingPunct="1">
              <a:buClr>
                <a:srgbClr val="C45816"/>
              </a:buClr>
              <a:buSzPct val="125000"/>
            </a:pPr>
            <a:r>
              <a:rPr lang="en-US" sz="1600" b="1">
                <a:latin typeface="Calibri" charset="0"/>
                <a:ea typeface="Arial" charset="0"/>
                <a:cs typeface="Arial" charset="0"/>
              </a:rPr>
              <a:t>Index 2 Methodology (continued)</a:t>
            </a:r>
          </a:p>
        </p:txBody>
      </p:sp>
      <p:sp>
        <p:nvSpPr>
          <p:cNvPr id="21510" name="Rectangle 1"/>
          <p:cNvSpPr>
            <a:spLocks noChangeArrowheads="1"/>
          </p:cNvSpPr>
          <p:nvPr/>
        </p:nvSpPr>
        <p:spPr bwMode="auto">
          <a:xfrm>
            <a:off x="406400" y="5021263"/>
            <a:ext cx="8528050" cy="939800"/>
          </a:xfrm>
          <a:prstGeom prst="rect">
            <a:avLst/>
          </a:prstGeom>
          <a:noFill/>
          <a:ln w="9525">
            <a:noFill/>
            <a:miter lim="800000"/>
            <a:headEnd/>
            <a:tailEnd/>
          </a:ln>
        </p:spPr>
        <p:txBody>
          <a:bodyPr>
            <a:prstTxWarp prst="textNoShape">
              <a:avLst/>
            </a:prstTxWarp>
            <a:spAutoFit/>
          </a:bodyPr>
          <a:lstStyle/>
          <a:p>
            <a:pPr marL="0" lvl="1" eaLnBrk="1" hangingPunct="1">
              <a:lnSpc>
                <a:spcPts val="2200"/>
              </a:lnSpc>
              <a:buClr>
                <a:srgbClr val="C45816"/>
              </a:buClr>
              <a:buSzPct val="125000"/>
            </a:pPr>
            <a:r>
              <a:rPr lang="en-US" sz="1800">
                <a:latin typeface="Calibri" charset="0"/>
                <a:ea typeface="Arial" charset="0"/>
                <a:cs typeface="Arial" charset="0"/>
              </a:rPr>
              <a:t>Note that high schools, charter districts, and alternative education campuses (AECs) registered for evaluation under alternative education accountability (AEA) provisions are not evaluated on Index 2 in 2014 only.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bwMode="auto">
          <a:noFill/>
          <a:ln>
            <a:miter lim="800000"/>
            <a:headEnd/>
            <a:tailEnd/>
          </a:ln>
        </p:spPr>
        <p:txBody>
          <a:bodyPr/>
          <a:lstStyle/>
          <a:p>
            <a:pPr>
              <a:lnSpc>
                <a:spcPct val="80000"/>
              </a:lnSpc>
            </a:pPr>
            <a:fld id="{CFE89A90-ED15-9244-8B5E-E03898C20BD3}" type="slidenum">
              <a:rPr lang="en-US" sz="1200"/>
              <a:pPr>
                <a:lnSpc>
                  <a:spcPct val="80000"/>
                </a:lnSpc>
              </a:pPr>
              <a:t>11</a:t>
            </a:fld>
            <a:endParaRPr lang="en-US" sz="1200"/>
          </a:p>
        </p:txBody>
      </p:sp>
      <p:sp>
        <p:nvSpPr>
          <p:cNvPr id="22531" name="Title 3"/>
          <p:cNvSpPr>
            <a:spLocks noGrp="1"/>
          </p:cNvSpPr>
          <p:nvPr>
            <p:ph type="title"/>
          </p:nvPr>
        </p:nvSpPr>
        <p:spPr>
          <a:xfrm>
            <a:off x="639763" y="274638"/>
            <a:ext cx="7954962" cy="869950"/>
          </a:xfrm>
          <a:solidFill>
            <a:srgbClr val="927AAD"/>
          </a:solidFill>
        </p:spPr>
        <p:txBody>
          <a:bodyPr/>
          <a:lstStyle/>
          <a:p>
            <a:pPr eaLnBrk="1" hangingPunct="1">
              <a:lnSpc>
                <a:spcPts val="3200"/>
              </a:lnSpc>
            </a:pPr>
            <a:r>
              <a:rPr lang="en-US" sz="3000" b="1">
                <a:solidFill>
                  <a:schemeClr val="bg1"/>
                </a:solidFill>
                <a:latin typeface="Goudy Old Style" charset="0"/>
              </a:rPr>
              <a:t>Index 3: Closing Performance Gaps</a:t>
            </a:r>
          </a:p>
        </p:txBody>
      </p:sp>
      <p:sp>
        <p:nvSpPr>
          <p:cNvPr id="10" name="TextBox 9"/>
          <p:cNvSpPr txBox="1"/>
          <p:nvPr/>
        </p:nvSpPr>
        <p:spPr>
          <a:xfrm>
            <a:off x="595313" y="1652588"/>
            <a:ext cx="8162925" cy="5221287"/>
          </a:xfrm>
          <a:prstGeom prst="rect">
            <a:avLst/>
          </a:prstGeom>
          <a:noFill/>
        </p:spPr>
        <p:txBody>
          <a:bodyPr>
            <a:prstTxWarp prst="textNoShape">
              <a:avLst/>
            </a:prstTxWarp>
            <a:spAutoFit/>
          </a:bodyPr>
          <a:lstStyle/>
          <a:p>
            <a:pPr marL="346075" indent="-231775" eaLnBrk="1" hangingPunct="1">
              <a:lnSpc>
                <a:spcPts val="2200"/>
              </a:lnSpc>
              <a:buClr>
                <a:srgbClr val="C45816"/>
              </a:buClr>
              <a:buSzPct val="125000"/>
              <a:buFont typeface="Wingdings" charset="2"/>
              <a:buChar char="§"/>
            </a:pPr>
            <a:r>
              <a:rPr lang="en-US" sz="1800" b="1">
                <a:latin typeface="Calibri" charset="0"/>
                <a:ea typeface="Arial" charset="0"/>
                <a:cs typeface="Arial" charset="0"/>
              </a:rPr>
              <a:t>Student Groups</a:t>
            </a:r>
          </a:p>
          <a:p>
            <a:pPr marL="346075" indent="-231775" eaLnBrk="1" hangingPunct="1">
              <a:lnSpc>
                <a:spcPts val="2200"/>
              </a:lnSpc>
              <a:spcAft>
                <a:spcPts val="300"/>
              </a:spcAft>
              <a:buClr>
                <a:schemeClr val="accent1"/>
              </a:buClr>
              <a:buSzPct val="60000"/>
              <a:buFont typeface="Wingdings 2" charset="2"/>
              <a:buChar char=""/>
            </a:pPr>
            <a:r>
              <a:rPr lang="en-US" sz="1800">
                <a:latin typeface="Calibri" charset="0"/>
                <a:ea typeface="Arial" charset="0"/>
                <a:cs typeface="Arial" charset="0"/>
              </a:rPr>
              <a:t>Economically Disadvantaged</a:t>
            </a:r>
          </a:p>
          <a:p>
            <a:pPr marL="346075" indent="-231775" eaLnBrk="1" hangingPunct="1">
              <a:lnSpc>
                <a:spcPts val="2200"/>
              </a:lnSpc>
              <a:spcAft>
                <a:spcPts val="300"/>
              </a:spcAft>
              <a:buClr>
                <a:schemeClr val="accent1"/>
              </a:buClr>
              <a:buSzPct val="60000"/>
              <a:buFont typeface="Wingdings 2" charset="2"/>
              <a:buChar char=""/>
            </a:pPr>
            <a:r>
              <a:rPr lang="en-US" sz="1800">
                <a:latin typeface="Calibri" charset="0"/>
                <a:ea typeface="Arial" charset="0"/>
                <a:cs typeface="Arial" charset="0"/>
              </a:rPr>
              <a:t>The two lowest performing race/ethnicity student groups on the district or </a:t>
            </a:r>
            <a:br>
              <a:rPr lang="en-US" sz="1800">
                <a:latin typeface="Calibri" charset="0"/>
                <a:ea typeface="Arial" charset="0"/>
                <a:cs typeface="Arial" charset="0"/>
              </a:rPr>
            </a:br>
            <a:r>
              <a:rPr lang="en-US" sz="1800">
                <a:latin typeface="Calibri" charset="0"/>
                <a:ea typeface="Arial" charset="0"/>
                <a:cs typeface="Arial" charset="0"/>
              </a:rPr>
              <a:t>campus, based on prior-year (2013) assessment results.</a:t>
            </a:r>
          </a:p>
          <a:p>
            <a:pPr marL="346075" indent="-231775" eaLnBrk="1" hangingPunct="1">
              <a:lnSpc>
                <a:spcPts val="2200"/>
              </a:lnSpc>
              <a:buClr>
                <a:srgbClr val="C45816"/>
              </a:buClr>
              <a:buSzPct val="125000"/>
            </a:pPr>
            <a:endParaRPr lang="en-US" sz="1800" b="1">
              <a:latin typeface="Calibri" charset="0"/>
              <a:ea typeface="Arial" charset="0"/>
              <a:cs typeface="Arial" charset="0"/>
            </a:endParaRPr>
          </a:p>
          <a:p>
            <a:pPr marL="346075" indent="-231775" eaLnBrk="1" hangingPunct="1">
              <a:lnSpc>
                <a:spcPts val="2200"/>
              </a:lnSpc>
              <a:buClr>
                <a:srgbClr val="C45816"/>
              </a:buClr>
              <a:buSzPct val="125000"/>
              <a:buFont typeface="Wingdings" charset="2"/>
              <a:buChar char="§"/>
            </a:pPr>
            <a:r>
              <a:rPr lang="en-US" sz="1800" b="1">
                <a:latin typeface="Calibri" charset="0"/>
                <a:ea typeface="Arial" charset="0"/>
                <a:cs typeface="Arial" charset="0"/>
              </a:rPr>
              <a:t>Minimum Size Criteria</a:t>
            </a:r>
          </a:p>
          <a:p>
            <a:pPr marL="346075" indent="-231775" eaLnBrk="1" hangingPunct="1">
              <a:lnSpc>
                <a:spcPts val="2200"/>
              </a:lnSpc>
              <a:buClr>
                <a:schemeClr val="accent1"/>
              </a:buClr>
              <a:buSzPct val="60000"/>
              <a:buFont typeface="Wingdings 2" charset="2"/>
              <a:buChar char=""/>
            </a:pPr>
            <a:r>
              <a:rPr lang="en-US" sz="1800">
                <a:latin typeface="Calibri" charset="0"/>
              </a:rPr>
              <a:t>Identify the racial/ethnic student groups that have 25 or more tests in both </a:t>
            </a:r>
            <a:br>
              <a:rPr lang="en-US" sz="1800">
                <a:latin typeface="Calibri" charset="0"/>
              </a:rPr>
            </a:br>
            <a:r>
              <a:rPr lang="en-US" sz="1800">
                <a:latin typeface="Calibri" charset="0"/>
              </a:rPr>
              <a:t>reading/ELA and mathematics in the prior year. </a:t>
            </a:r>
          </a:p>
          <a:p>
            <a:pPr marL="346075" indent="-231775" eaLnBrk="1" hangingPunct="1">
              <a:lnSpc>
                <a:spcPts val="2200"/>
              </a:lnSpc>
              <a:buClr>
                <a:schemeClr val="accent1"/>
              </a:buClr>
              <a:buSzPct val="60000"/>
              <a:buFont typeface="Wingdings 2" charset="2"/>
              <a:buChar char=""/>
            </a:pPr>
            <a:endParaRPr lang="en-US" sz="1800">
              <a:latin typeface="Calibri" charset="0"/>
            </a:endParaRPr>
          </a:p>
          <a:p>
            <a:pPr marL="346075" indent="-231775" eaLnBrk="1" hangingPunct="1">
              <a:lnSpc>
                <a:spcPts val="2200"/>
              </a:lnSpc>
              <a:buClr>
                <a:schemeClr val="accent1"/>
              </a:buClr>
              <a:buSzPct val="60000"/>
              <a:buFont typeface="Wingdings 2" charset="2"/>
              <a:buChar char=""/>
            </a:pPr>
            <a:r>
              <a:rPr lang="en-US" sz="1800">
                <a:latin typeface="Calibri" charset="0"/>
              </a:rPr>
              <a:t>Select the lowest performance student group(s) that meet the minimum size </a:t>
            </a:r>
            <a:br>
              <a:rPr lang="en-US" sz="1800">
                <a:latin typeface="Calibri" charset="0"/>
              </a:rPr>
            </a:br>
            <a:r>
              <a:rPr lang="en-US" sz="1800">
                <a:latin typeface="Calibri" charset="0"/>
              </a:rPr>
              <a:t>based on all subjects results in the prior year. </a:t>
            </a:r>
          </a:p>
          <a:p>
            <a:pPr marL="346075" indent="-231775" eaLnBrk="1" hangingPunct="1">
              <a:lnSpc>
                <a:spcPts val="2200"/>
              </a:lnSpc>
              <a:buClr>
                <a:schemeClr val="accent1"/>
              </a:buClr>
              <a:buSzPct val="60000"/>
              <a:buFont typeface="Courier New" charset="0"/>
              <a:buChar char="o"/>
            </a:pPr>
            <a:r>
              <a:rPr lang="en-US" sz="1800">
                <a:latin typeface="Calibri" charset="0"/>
              </a:rPr>
              <a:t>If three or more racial/ethnic student groups meet prior-year minimum size, performance of the two lowest performing racial/ethnic groups are included.</a:t>
            </a:r>
          </a:p>
          <a:p>
            <a:pPr marL="346075" indent="-231775" eaLnBrk="1" hangingPunct="1">
              <a:lnSpc>
                <a:spcPts val="2200"/>
              </a:lnSpc>
              <a:buClr>
                <a:schemeClr val="accent1"/>
              </a:buClr>
              <a:buSzPct val="60000"/>
              <a:buFont typeface="Courier New" charset="0"/>
              <a:buChar char="o"/>
            </a:pPr>
            <a:r>
              <a:rPr lang="en-US" sz="1800">
                <a:latin typeface="Calibri" charset="0"/>
              </a:rPr>
              <a:t>If two racial/ethnic student groups meet minimum size, performance of the lowest performing racial/ethnic group is included. </a:t>
            </a:r>
          </a:p>
          <a:p>
            <a:pPr marL="346075" indent="-231775" eaLnBrk="1" hangingPunct="1">
              <a:lnSpc>
                <a:spcPts val="2200"/>
              </a:lnSpc>
              <a:buClr>
                <a:schemeClr val="accent1"/>
              </a:buClr>
              <a:buSzPct val="60000"/>
              <a:buFont typeface="Courier New" charset="0"/>
              <a:buChar char="o"/>
            </a:pPr>
            <a:r>
              <a:rPr lang="en-US" sz="1800">
                <a:latin typeface="Calibri" charset="0"/>
              </a:rPr>
              <a:t>If only one racial/ethnic student group meets the prior-year minimum size, </a:t>
            </a:r>
            <a:br>
              <a:rPr lang="en-US" sz="1800">
                <a:latin typeface="Calibri" charset="0"/>
              </a:rPr>
            </a:br>
            <a:r>
              <a:rPr lang="en-US" sz="1800">
                <a:latin typeface="Calibri" charset="0"/>
              </a:rPr>
              <a:t>then the racial/ethnic group is not included. </a:t>
            </a:r>
          </a:p>
          <a:p>
            <a:pPr marL="571500" lvl="1" indent="-228600" eaLnBrk="1" hangingPunct="1">
              <a:lnSpc>
                <a:spcPts val="2100"/>
              </a:lnSpc>
              <a:buClr>
                <a:schemeClr val="accent1"/>
              </a:buClr>
              <a:buSzPct val="60000"/>
              <a:buFont typeface="Wingdings 2" charset="2"/>
              <a:buChar char=""/>
            </a:pPr>
            <a:endParaRPr lang="en-US" sz="1600">
              <a:latin typeface="Calibri" charset="0"/>
              <a:ea typeface="Arial" charset="0"/>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bwMode="auto">
          <a:noFill/>
          <a:ln>
            <a:miter lim="800000"/>
            <a:headEnd/>
            <a:tailEnd/>
          </a:ln>
        </p:spPr>
        <p:txBody>
          <a:bodyPr/>
          <a:lstStyle/>
          <a:p>
            <a:pPr>
              <a:lnSpc>
                <a:spcPct val="80000"/>
              </a:lnSpc>
            </a:pPr>
            <a:fld id="{50BB212D-67DC-4E46-8DE6-33AA329AF3CB}" type="slidenum">
              <a:rPr lang="en-US" sz="1200"/>
              <a:pPr>
                <a:lnSpc>
                  <a:spcPct val="80000"/>
                </a:lnSpc>
              </a:pPr>
              <a:t>12</a:t>
            </a:fld>
            <a:endParaRPr lang="en-US" sz="1200"/>
          </a:p>
        </p:txBody>
      </p:sp>
      <p:pic>
        <p:nvPicPr>
          <p:cNvPr id="23555" name="Picture 2"/>
          <p:cNvPicPr>
            <a:picLocks noChangeAspect="1" noChangeArrowheads="1"/>
          </p:cNvPicPr>
          <p:nvPr/>
        </p:nvPicPr>
        <p:blipFill>
          <a:blip r:embed="rId2"/>
          <a:srcRect r="33411"/>
          <a:stretch>
            <a:fillRect/>
          </a:stretch>
        </p:blipFill>
        <p:spPr bwMode="auto">
          <a:xfrm>
            <a:off x="3230563" y="1566863"/>
            <a:ext cx="4972050" cy="5154612"/>
          </a:xfrm>
          <a:prstGeom prst="rect">
            <a:avLst/>
          </a:prstGeom>
          <a:noFill/>
          <a:ln w="9525">
            <a:solidFill>
              <a:schemeClr val="accent1"/>
            </a:solidFill>
            <a:miter lim="800000"/>
            <a:headEnd/>
            <a:tailEnd/>
          </a:ln>
        </p:spPr>
      </p:pic>
      <p:sp>
        <p:nvSpPr>
          <p:cNvPr id="9" name="Oval 8"/>
          <p:cNvSpPr/>
          <p:nvPr/>
        </p:nvSpPr>
        <p:spPr>
          <a:xfrm>
            <a:off x="6530975" y="4968875"/>
            <a:ext cx="379413" cy="2730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3" name="Oval 12"/>
          <p:cNvSpPr/>
          <p:nvPr/>
        </p:nvSpPr>
        <p:spPr>
          <a:xfrm>
            <a:off x="7118350" y="4967288"/>
            <a:ext cx="379413" cy="2730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4" name="Oval 13"/>
          <p:cNvSpPr/>
          <p:nvPr/>
        </p:nvSpPr>
        <p:spPr>
          <a:xfrm>
            <a:off x="6556375" y="6403975"/>
            <a:ext cx="379413" cy="2730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6" name="Oval 15"/>
          <p:cNvSpPr/>
          <p:nvPr/>
        </p:nvSpPr>
        <p:spPr>
          <a:xfrm>
            <a:off x="7132638" y="6402388"/>
            <a:ext cx="381000" cy="2730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7" name="Oval 16"/>
          <p:cNvSpPr/>
          <p:nvPr/>
        </p:nvSpPr>
        <p:spPr>
          <a:xfrm>
            <a:off x="6475413" y="2627313"/>
            <a:ext cx="379412" cy="27305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8" name="Oval 17"/>
          <p:cNvSpPr/>
          <p:nvPr/>
        </p:nvSpPr>
        <p:spPr>
          <a:xfrm>
            <a:off x="7102475" y="2614613"/>
            <a:ext cx="381000" cy="27305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23562" name="Title 3"/>
          <p:cNvSpPr txBox="1">
            <a:spLocks/>
          </p:cNvSpPr>
          <p:nvPr/>
        </p:nvSpPr>
        <p:spPr bwMode="auto">
          <a:xfrm>
            <a:off x="639763" y="274638"/>
            <a:ext cx="7954962" cy="869950"/>
          </a:xfrm>
          <a:prstGeom prst="rect">
            <a:avLst/>
          </a:prstGeom>
          <a:solidFill>
            <a:srgbClr val="927AAD"/>
          </a:solidFill>
          <a:ln w="9525">
            <a:noFill/>
            <a:miter lim="800000"/>
            <a:headEnd/>
            <a:tailEnd/>
          </a:ln>
        </p:spPr>
        <p:txBody>
          <a:bodyPr anchor="ctr">
            <a:prstTxWarp prst="textNoShape">
              <a:avLst/>
            </a:prstTxWarp>
          </a:bodyPr>
          <a:lstStyle/>
          <a:p>
            <a:pPr eaLnBrk="1" hangingPunct="1">
              <a:lnSpc>
                <a:spcPts val="3200"/>
              </a:lnSpc>
            </a:pPr>
            <a:r>
              <a:rPr lang="en-US" sz="3000" b="1">
                <a:solidFill>
                  <a:schemeClr val="bg1"/>
                </a:solidFill>
                <a:latin typeface="Goudy Old Style" charset="0"/>
              </a:rPr>
              <a:t>Index 3: Closing Performance Gaps</a:t>
            </a:r>
          </a:p>
        </p:txBody>
      </p:sp>
      <p:sp>
        <p:nvSpPr>
          <p:cNvPr id="23563" name="TextBox 21"/>
          <p:cNvSpPr txBox="1">
            <a:spLocks noChangeArrowheads="1"/>
          </p:cNvSpPr>
          <p:nvPr/>
        </p:nvSpPr>
        <p:spPr bwMode="auto">
          <a:xfrm>
            <a:off x="752475" y="1676400"/>
            <a:ext cx="2343150" cy="1200150"/>
          </a:xfrm>
          <a:prstGeom prst="rect">
            <a:avLst/>
          </a:prstGeom>
          <a:noFill/>
          <a:ln w="9525">
            <a:noFill/>
            <a:miter lim="800000"/>
            <a:headEnd/>
            <a:tailEnd/>
          </a:ln>
        </p:spPr>
        <p:txBody>
          <a:bodyPr>
            <a:prstTxWarp prst="textNoShape">
              <a:avLst/>
            </a:prstTxWarp>
            <a:spAutoFit/>
          </a:bodyPr>
          <a:lstStyle/>
          <a:p>
            <a:pPr eaLnBrk="1" hangingPunct="1"/>
            <a:r>
              <a:rPr lang="en-US" sz="1800" b="1">
                <a:latin typeface="Calibri" charset="0"/>
              </a:rPr>
              <a:t>Example on how </a:t>
            </a:r>
            <a:br>
              <a:rPr lang="en-US" sz="1800" b="1">
                <a:latin typeface="Calibri" charset="0"/>
              </a:rPr>
            </a:br>
            <a:r>
              <a:rPr lang="en-US" sz="1800" b="1">
                <a:latin typeface="Calibri" charset="0"/>
              </a:rPr>
              <a:t>to determine the lowest performing student groups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2"/>
          </p:nvPr>
        </p:nvSpPr>
        <p:spPr bwMode="auto">
          <a:noFill/>
          <a:ln>
            <a:miter lim="800000"/>
            <a:headEnd/>
            <a:tailEnd/>
          </a:ln>
        </p:spPr>
        <p:txBody>
          <a:bodyPr/>
          <a:lstStyle/>
          <a:p>
            <a:pPr>
              <a:lnSpc>
                <a:spcPct val="80000"/>
              </a:lnSpc>
            </a:pPr>
            <a:fld id="{CD25582B-94F3-7943-8F38-68C2397A5B5F}" type="slidenum">
              <a:rPr lang="en-US" sz="1200"/>
              <a:pPr>
                <a:lnSpc>
                  <a:spcPct val="80000"/>
                </a:lnSpc>
              </a:pPr>
              <a:t>13</a:t>
            </a:fld>
            <a:endParaRPr lang="en-US" sz="1200"/>
          </a:p>
        </p:txBody>
      </p:sp>
      <p:sp>
        <p:nvSpPr>
          <p:cNvPr id="24579" name="Title 3"/>
          <p:cNvSpPr>
            <a:spLocks noGrp="1"/>
          </p:cNvSpPr>
          <p:nvPr>
            <p:ph type="title"/>
          </p:nvPr>
        </p:nvSpPr>
        <p:spPr>
          <a:xfrm>
            <a:off x="639763" y="274638"/>
            <a:ext cx="7954962" cy="869950"/>
          </a:xfrm>
          <a:solidFill>
            <a:srgbClr val="927AAD"/>
          </a:solidFill>
        </p:spPr>
        <p:txBody>
          <a:bodyPr/>
          <a:lstStyle/>
          <a:p>
            <a:pPr eaLnBrk="1" hangingPunct="1">
              <a:lnSpc>
                <a:spcPts val="3200"/>
              </a:lnSpc>
            </a:pPr>
            <a:r>
              <a:rPr lang="en-US" sz="3000" b="1">
                <a:solidFill>
                  <a:schemeClr val="bg1"/>
                </a:solidFill>
                <a:latin typeface="Goudy Old Style" charset="0"/>
              </a:rPr>
              <a:t>Index 3: Closing Performance Gaps</a:t>
            </a:r>
          </a:p>
        </p:txBody>
      </p:sp>
      <p:graphicFrame>
        <p:nvGraphicFramePr>
          <p:cNvPr id="16" name="Table 15"/>
          <p:cNvGraphicFramePr>
            <a:graphicFrameLocks noGrp="1"/>
          </p:cNvGraphicFramePr>
          <p:nvPr/>
        </p:nvGraphicFramePr>
        <p:xfrm>
          <a:off x="669925" y="3554413"/>
          <a:ext cx="8002588" cy="3143250"/>
        </p:xfrm>
        <a:graphic>
          <a:graphicData uri="http://schemas.openxmlformats.org/drawingml/2006/table">
            <a:tbl>
              <a:tblPr/>
              <a:tblGrid>
                <a:gridCol w="1963738"/>
                <a:gridCol w="1295400"/>
                <a:gridCol w="1404937"/>
                <a:gridCol w="1535113"/>
                <a:gridCol w="815975"/>
                <a:gridCol w="987425"/>
              </a:tblGrid>
              <a:tr h="4095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bg1"/>
                          </a:solidFill>
                          <a:effectLst/>
                          <a:latin typeface="Calibri" charset="0"/>
                          <a:ea typeface="Times New Roman" charset="0"/>
                          <a:cs typeface="Calibri" charset="0"/>
                        </a:rPr>
                        <a:t>STAAR Weighted Performance Rate </a:t>
                      </a:r>
                      <a:endParaRPr kumimoji="0" lang="en-US" sz="1100" b="1" i="0" u="none" strike="noStrike" cap="none" normalizeH="0" baseline="0">
                        <a:ln>
                          <a:noFill/>
                        </a:ln>
                        <a:solidFill>
                          <a:srgbClr val="FF0000"/>
                        </a:solidFill>
                        <a:effectLst/>
                        <a:latin typeface="Calibri" charset="0"/>
                        <a:ea typeface="Times New Roman" charset="0"/>
                        <a:cs typeface="Calibri" charset="0"/>
                      </a:endParaRPr>
                    </a:p>
                  </a:txBody>
                  <a:tcPr marL="18414" marR="18414" marT="36818" marB="36818" anchor="ctr" horzOverflow="overflow">
                    <a:lnL w="12700"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bg1"/>
                          </a:solidFill>
                          <a:effectLst/>
                          <a:latin typeface="Calibri" charset="0"/>
                          <a:ea typeface="Times New Roman" charset="0"/>
                          <a:cs typeface="Calibri" charset="0"/>
                        </a:rPr>
                        <a:t>Economically Disadvantaged</a:t>
                      </a:r>
                    </a:p>
                  </a:txBody>
                  <a:tcPr marL="18414" marR="18414" marT="36818" marB="368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bg1"/>
                          </a:solidFill>
                          <a:effectLst/>
                          <a:latin typeface="Calibri" charset="0"/>
                          <a:ea typeface="Times New Roman" charset="0"/>
                          <a:cs typeface="Calibri" charset="0"/>
                        </a:rPr>
                        <a:t>Lowest Performing Race/Ethnic Group - 1</a:t>
                      </a:r>
                    </a:p>
                  </a:txBody>
                  <a:tcPr marL="18414" marR="18414" marT="36818" marB="3681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bg1"/>
                          </a:solidFill>
                          <a:effectLst/>
                          <a:latin typeface="Calibri" charset="0"/>
                          <a:ea typeface="Times New Roman" charset="0"/>
                          <a:cs typeface="Calibri" charset="0"/>
                        </a:rPr>
                        <a:t>Lowest Performing Race/Ethnic Group - 2</a:t>
                      </a:r>
                    </a:p>
                  </a:txBody>
                  <a:tcPr marL="18414" marR="1841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bg1"/>
                          </a:solidFill>
                          <a:effectLst/>
                          <a:latin typeface="Calibri" charset="0"/>
                          <a:ea typeface="Times New Roman" charset="0"/>
                          <a:cs typeface="Calibri" charset="0"/>
                        </a:rPr>
                        <a:t>Total Points</a:t>
                      </a:r>
                    </a:p>
                  </a:txBody>
                  <a:tcPr marL="68575" marR="6857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bg1"/>
                          </a:solidFill>
                          <a:effectLst/>
                          <a:latin typeface="Calibri" charset="0"/>
                          <a:ea typeface="Times New Roman" charset="0"/>
                          <a:cs typeface="Calibri" charset="0"/>
                        </a:rPr>
                        <a:t>Maximum</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bg1"/>
                          </a:solidFill>
                          <a:effectLst/>
                          <a:latin typeface="Calibri" charset="0"/>
                          <a:ea typeface="Times New Roman" charset="0"/>
                          <a:cs typeface="Calibri" charset="0"/>
                        </a:rPr>
                        <a:t>Points</a:t>
                      </a:r>
                    </a:p>
                  </a:txBody>
                  <a:tcPr marL="68575" marR="68575" marT="0" marB="0" anchor="ctr" horzOverflow="overflow">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7381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Example Calculation for </a:t>
                      </a:r>
                      <a:br>
                        <a:rPr kumimoji="0" lang="en-US" sz="1100" b="0" i="0" u="none" strike="noStrike" cap="none" normalizeH="0" baseline="0">
                          <a:ln>
                            <a:noFill/>
                          </a:ln>
                          <a:solidFill>
                            <a:schemeClr val="tx1"/>
                          </a:solidFill>
                          <a:effectLst/>
                          <a:latin typeface="Calibri" charset="0"/>
                          <a:ea typeface="Times New Roman" charset="0"/>
                          <a:cs typeface="Calibri" charset="0"/>
                        </a:rPr>
                      </a:br>
                      <a:r>
                        <a:rPr kumimoji="0" lang="en-US" sz="1100" b="0" i="0" u="none" strike="noStrike" cap="none" normalizeH="0" baseline="0">
                          <a:ln>
                            <a:noFill/>
                          </a:ln>
                          <a:solidFill>
                            <a:schemeClr val="tx1"/>
                          </a:solidFill>
                          <a:effectLst/>
                          <a:latin typeface="Calibri" charset="0"/>
                          <a:ea typeface="Times New Roman" charset="0"/>
                          <a:cs typeface="Calibri" charset="0"/>
                        </a:rPr>
                        <a:t> </a:t>
                      </a:r>
                      <a:r>
                        <a:rPr kumimoji="0" lang="en-US" sz="1100" b="1" i="0" u="none" strike="noStrike" cap="none" normalizeH="0" baseline="0">
                          <a:ln>
                            <a:noFill/>
                          </a:ln>
                          <a:solidFill>
                            <a:schemeClr val="tx1"/>
                          </a:solidFill>
                          <a:effectLst/>
                          <a:latin typeface="Calibri" charset="0"/>
                          <a:ea typeface="Times New Roman" charset="0"/>
                          <a:cs typeface="Calibri" charset="0"/>
                        </a:rPr>
                        <a:t>Reading Weighted Performance</a:t>
                      </a:r>
                    </a:p>
                    <a:p>
                      <a:pPr marL="0" marR="0" lvl="0" indent="0" algn="l" defTabSz="914400" rtl="0" eaLnBrk="1" fontAlgn="base" latinLnBrk="0" hangingPunct="1">
                        <a:lnSpc>
                          <a:spcPct val="100000"/>
                        </a:lnSpc>
                        <a:spcBef>
                          <a:spcPts val="30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Number of Tests</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80</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40</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25</a:t>
                      </a: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pattFill prst="ltUpDiag">
                      <a:fgClr>
                        <a:srgbClr val="FFFFFF"/>
                      </a:fgClr>
                      <a:bgClr>
                        <a:srgbClr val="DDDDDD"/>
                      </a:bgClr>
                    </a:patt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pattFill prst="ltUpDiag">
                      <a:fgClr>
                        <a:srgbClr val="FFFFFF"/>
                      </a:fgClr>
                      <a:bgClr>
                        <a:srgbClr val="DDDDDD"/>
                      </a:bgClr>
                    </a:pattFill>
                  </a:tcPr>
                </a:tc>
              </a:tr>
              <a:tr h="876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Performance Results: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Phase-in Satisfactory Standard</a:t>
                      </a:r>
                      <a:br>
                        <a:rPr kumimoji="0" lang="en-US" sz="1100" b="0" i="0" u="none" strike="noStrike" cap="none" normalizeH="0" baseline="0">
                          <a:ln>
                            <a:noFill/>
                          </a:ln>
                          <a:solidFill>
                            <a:schemeClr val="tx1"/>
                          </a:solidFill>
                          <a:effectLst/>
                          <a:latin typeface="Calibri" charset="0"/>
                          <a:ea typeface="Times New Roman" charset="0"/>
                          <a:cs typeface="Calibri" charset="0"/>
                        </a:rPr>
                      </a:br>
                      <a:r>
                        <a:rPr kumimoji="0" lang="en-US" sz="1100" b="0" i="0" u="none" strike="noStrike" cap="none" normalizeH="0" baseline="0">
                          <a:ln>
                            <a:noFill/>
                          </a:ln>
                          <a:solidFill>
                            <a:schemeClr val="tx1"/>
                          </a:solidFill>
                          <a:effectLst/>
                          <a:latin typeface="Calibri" charset="0"/>
                          <a:ea typeface="Times New Roman" charset="0"/>
                          <a:cs typeface="Calibri" charset="0"/>
                        </a:rPr>
                        <a:t>  and above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Number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Percent</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80</a:t>
                      </a:r>
                    </a:p>
                    <a:p>
                      <a:pPr marL="0" marR="0" lvl="0" indent="0" algn="ctr" defTabSz="914400" rtl="0" eaLnBrk="1" fontAlgn="base" latinLnBrk="0" hangingPunct="1">
                        <a:lnSpc>
                          <a:spcPct val="100000"/>
                        </a:lnSpc>
                        <a:spcBef>
                          <a:spcPts val="30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100%</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20</a:t>
                      </a:r>
                    </a:p>
                    <a:p>
                      <a:pPr marL="0" marR="0" lvl="0" indent="0" algn="ctr" defTabSz="914400" rtl="0" eaLnBrk="1" fontAlgn="base" latinLnBrk="0" hangingPunct="1">
                        <a:lnSpc>
                          <a:spcPct val="100000"/>
                        </a:lnSpc>
                        <a:spcBef>
                          <a:spcPts val="30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50%</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25</a:t>
                      </a:r>
                    </a:p>
                    <a:p>
                      <a:pPr marL="0" marR="0" lvl="0" indent="0" algn="ctr" defTabSz="914400" rtl="0" eaLnBrk="1" fontAlgn="base" latinLnBrk="0" hangingPunct="1">
                        <a:lnSpc>
                          <a:spcPct val="100000"/>
                        </a:lnSpc>
                        <a:spcBef>
                          <a:spcPts val="30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100%</a:t>
                      </a: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pattFill prst="ltUpDiag">
                      <a:fgClr>
                        <a:srgbClr val="FFFFFF"/>
                      </a:fgClr>
                      <a:bgClr>
                        <a:srgbClr val="DDDDDD"/>
                      </a:bgClr>
                    </a:patt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pattFill prst="ltUpDiag">
                      <a:fgClr>
                        <a:srgbClr val="FFFFFF"/>
                      </a:fgClr>
                      <a:bgClr>
                        <a:srgbClr val="DDDDDD"/>
                      </a:bgClr>
                    </a:pattFill>
                  </a:tcPr>
                </a:tc>
              </a:tr>
              <a:tr h="563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Advanced Standard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Number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       Percent</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40</a:t>
                      </a:r>
                    </a:p>
                    <a:p>
                      <a:pPr marL="0" marR="0" lvl="0" indent="0" algn="ctr" defTabSz="914400" rtl="0" eaLnBrk="1" fontAlgn="base" latinLnBrk="0" hangingPunct="1">
                        <a:lnSpc>
                          <a:spcPct val="100000"/>
                        </a:lnSpc>
                        <a:spcBef>
                          <a:spcPts val="30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50%</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0</a:t>
                      </a:r>
                    </a:p>
                    <a:p>
                      <a:pPr marL="0" marR="0" lvl="0" indent="0" algn="ctr" defTabSz="914400" rtl="0" eaLnBrk="1" fontAlgn="base" latinLnBrk="0" hangingPunct="1">
                        <a:lnSpc>
                          <a:spcPct val="100000"/>
                        </a:lnSpc>
                        <a:spcBef>
                          <a:spcPts val="30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0%</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chemeClr val="tx1"/>
                          </a:solidFill>
                          <a:effectLst/>
                          <a:latin typeface="Calibri" charset="0"/>
                          <a:ea typeface="Times New Roman" charset="0"/>
                          <a:cs typeface="Calibri" charset="0"/>
                        </a:rPr>
                        <a:t>25</a:t>
                      </a:r>
                    </a:p>
                    <a:p>
                      <a:pPr marL="0" marR="0" lvl="0" indent="0" algn="ctr" defTabSz="914400" rtl="0" eaLnBrk="1" fontAlgn="base" latinLnBrk="0" hangingPunct="1">
                        <a:lnSpc>
                          <a:spcPct val="100000"/>
                        </a:lnSpc>
                        <a:spcBef>
                          <a:spcPts val="30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100%</a:t>
                      </a: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pattFill prst="ltUpDiag">
                      <a:fgClr>
                        <a:srgbClr val="FFFFFF"/>
                      </a:fgClr>
                      <a:bgClr>
                        <a:srgbClr val="DDDDDD"/>
                      </a:bgClr>
                    </a:patt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Calibri" charset="0"/>
                        <a:ea typeface="Times New Roman" charset="0"/>
                        <a:cs typeface="Calibri" charset="0"/>
                      </a:endParaRP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pattFill prst="ltUpDiag">
                      <a:fgClr>
                        <a:srgbClr val="FFFFFF"/>
                      </a:fgClr>
                      <a:bgClr>
                        <a:srgbClr val="DDDDDD"/>
                      </a:bgClr>
                    </a:pattFill>
                  </a:tcPr>
                </a:tc>
              </a:tr>
              <a:tr h="555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a:ln>
                            <a:noFill/>
                          </a:ln>
                          <a:solidFill>
                            <a:schemeClr val="tx1"/>
                          </a:solidFill>
                          <a:effectLst/>
                          <a:latin typeface="Calibri" charset="0"/>
                          <a:ea typeface="Times New Roman" charset="0"/>
                          <a:cs typeface="Calibri" charset="0"/>
                        </a:rPr>
                        <a:t>  Reading Weighted </a:t>
                      </a:r>
                      <a:br>
                        <a:rPr kumimoji="0" lang="en-US" sz="1100" b="1" i="0" u="none" strike="noStrike" cap="none" normalizeH="0" baseline="0">
                          <a:ln>
                            <a:noFill/>
                          </a:ln>
                          <a:solidFill>
                            <a:schemeClr val="tx1"/>
                          </a:solidFill>
                          <a:effectLst/>
                          <a:latin typeface="Calibri" charset="0"/>
                          <a:ea typeface="Times New Roman" charset="0"/>
                          <a:cs typeface="Calibri" charset="0"/>
                        </a:rPr>
                      </a:br>
                      <a:r>
                        <a:rPr kumimoji="0" lang="en-US" sz="1100" b="1" i="0" u="none" strike="noStrike" cap="none" normalizeH="0" baseline="0">
                          <a:ln>
                            <a:noFill/>
                          </a:ln>
                          <a:solidFill>
                            <a:schemeClr val="tx1"/>
                          </a:solidFill>
                          <a:effectLst/>
                          <a:latin typeface="Calibri" charset="0"/>
                          <a:ea typeface="Times New Roman" charset="0"/>
                          <a:cs typeface="Calibri" charset="0"/>
                        </a:rPr>
                        <a:t>  Performance Rate</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150</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50</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200</a:t>
                      </a: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400</a:t>
                      </a: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a:ln>
                            <a:noFill/>
                          </a:ln>
                          <a:solidFill>
                            <a:srgbClr val="FF0000"/>
                          </a:solidFill>
                          <a:effectLst/>
                          <a:latin typeface="Calibri" charset="0"/>
                          <a:ea typeface="Times New Roman" charset="0"/>
                          <a:cs typeface="Calibri" charset="0"/>
                        </a:rPr>
                        <a:t>600</a:t>
                      </a:r>
                    </a:p>
                  </a:txBody>
                  <a:tcPr marL="68575" marR="6857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24629" name="Rectangle 4"/>
          <p:cNvSpPr>
            <a:spLocks noChangeArrowheads="1"/>
          </p:cNvSpPr>
          <p:nvPr/>
        </p:nvSpPr>
        <p:spPr bwMode="auto">
          <a:xfrm>
            <a:off x="685800" y="1544638"/>
            <a:ext cx="8048625" cy="1720850"/>
          </a:xfrm>
          <a:prstGeom prst="rect">
            <a:avLst/>
          </a:prstGeom>
          <a:noFill/>
          <a:ln w="9525">
            <a:noFill/>
            <a:miter lim="800000"/>
            <a:headEnd/>
            <a:tailEnd/>
          </a:ln>
        </p:spPr>
        <p:txBody>
          <a:bodyPr>
            <a:prstTxWarp prst="textNoShape">
              <a:avLst/>
            </a:prstTxWarp>
            <a:spAutoFit/>
          </a:bodyPr>
          <a:lstStyle/>
          <a:p>
            <a:pPr marL="0" lvl="1" eaLnBrk="1" hangingPunct="1">
              <a:lnSpc>
                <a:spcPts val="1900"/>
              </a:lnSpc>
              <a:buClr>
                <a:schemeClr val="accent1"/>
              </a:buClr>
              <a:buSzPct val="60000"/>
            </a:pPr>
            <a:r>
              <a:rPr lang="en-US" sz="1600" b="1">
                <a:latin typeface="Calibri" charset="0"/>
                <a:ea typeface="Arial" charset="0"/>
                <a:cs typeface="Arial" charset="0"/>
              </a:rPr>
              <a:t>Index 3 Methodology</a:t>
            </a:r>
          </a:p>
          <a:p>
            <a:pPr marL="0" lvl="1" eaLnBrk="1" hangingPunct="1">
              <a:lnSpc>
                <a:spcPts val="1300"/>
              </a:lnSpc>
              <a:buClr>
                <a:schemeClr val="accent1"/>
              </a:buClr>
              <a:buSzPct val="60000"/>
            </a:pPr>
            <a:endParaRPr lang="en-US" sz="1600" b="1">
              <a:latin typeface="Calibri" charset="0"/>
              <a:ea typeface="Arial" charset="0"/>
              <a:cs typeface="Arial" charset="0"/>
            </a:endParaRPr>
          </a:p>
          <a:p>
            <a:pPr marL="0" lvl="1" eaLnBrk="1" hangingPunct="1">
              <a:lnSpc>
                <a:spcPts val="1900"/>
              </a:lnSpc>
              <a:buClr>
                <a:schemeClr val="accent1"/>
              </a:buClr>
              <a:buSzPct val="60000"/>
            </a:pPr>
            <a:r>
              <a:rPr lang="en-US" sz="1600">
                <a:latin typeface="Calibri" charset="0"/>
                <a:ea typeface="Arial" charset="0"/>
                <a:cs typeface="Arial" charset="0"/>
              </a:rPr>
              <a:t>One point is assigned for each percent of tests at the Phase-in Satisfactory Standard and above.</a:t>
            </a:r>
            <a:r>
              <a:rPr lang="en-US" sz="1600">
                <a:latin typeface="Calibri" charset="0"/>
              </a:rPr>
              <a:t> Two points are assigned for each percent of tests at the Advanced Standard.</a:t>
            </a:r>
          </a:p>
          <a:p>
            <a:pPr marL="0" lvl="1" eaLnBrk="1" hangingPunct="1">
              <a:lnSpc>
                <a:spcPts val="1900"/>
              </a:lnSpc>
              <a:buClr>
                <a:schemeClr val="accent1"/>
              </a:buClr>
              <a:buSzPct val="60000"/>
            </a:pPr>
            <a:endParaRPr lang="en-US" sz="1600">
              <a:latin typeface="Calibri" charset="0"/>
            </a:endParaRPr>
          </a:p>
          <a:p>
            <a:pPr marL="0" lvl="1" eaLnBrk="1" hangingPunct="1">
              <a:lnSpc>
                <a:spcPts val="1900"/>
              </a:lnSpc>
              <a:buClr>
                <a:schemeClr val="accent1"/>
              </a:buClr>
              <a:buSzPct val="60000"/>
            </a:pPr>
            <a:r>
              <a:rPr lang="en-US" sz="1600">
                <a:latin typeface="Calibri" charset="0"/>
              </a:rPr>
              <a:t>Contributes from 0 to 200 points to the Economically Disadvantaged student group and each student group that meets minimum size criteria.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612158" y="2066359"/>
          <a:ext cx="8190408" cy="4253908"/>
        </p:xfrm>
        <a:graphic>
          <a:graphicData uri="http://schemas.openxmlformats.org/drawingml/2006/table">
            <a:tbl>
              <a:tblPr/>
              <a:tblGrid>
                <a:gridCol w="1773232"/>
                <a:gridCol w="1396092"/>
                <a:gridCol w="1396092"/>
                <a:gridCol w="1396092"/>
                <a:gridCol w="832808"/>
                <a:gridCol w="1396092"/>
              </a:tblGrid>
              <a:tr h="548793">
                <a:tc>
                  <a:txBody>
                    <a:bodyPr/>
                    <a:lstStyle/>
                    <a:p>
                      <a:pPr marL="0" marR="0">
                        <a:spcBef>
                          <a:spcPts val="0"/>
                        </a:spcBef>
                        <a:spcAft>
                          <a:spcPts val="0"/>
                        </a:spcAft>
                      </a:pPr>
                      <a:r>
                        <a:rPr lang="en-US" sz="1150" b="1" strike="noStrike" dirty="0">
                          <a:solidFill>
                            <a:schemeClr val="bg1"/>
                          </a:solidFill>
                          <a:latin typeface="Calibri" pitchFamily="34" charset="0"/>
                          <a:ea typeface="Times New Roman"/>
                          <a:cs typeface="Calibri" pitchFamily="34" charset="0"/>
                        </a:rPr>
                        <a:t>STAAR Weighted Performance </a:t>
                      </a:r>
                      <a:r>
                        <a:rPr lang="en-US" sz="1150" b="1" strike="noStrike" dirty="0" smtClean="0">
                          <a:solidFill>
                            <a:schemeClr val="bg1"/>
                          </a:solidFill>
                          <a:latin typeface="Calibri" pitchFamily="34" charset="0"/>
                          <a:ea typeface="Times New Roman"/>
                          <a:cs typeface="Calibri" pitchFamily="34" charset="0"/>
                        </a:rPr>
                        <a:t>Rate </a:t>
                      </a:r>
                      <a:endParaRPr lang="en-US" sz="1150" b="1" strike="noStrike" dirty="0">
                        <a:solidFill>
                          <a:srgbClr val="FF0000"/>
                        </a:solidFill>
                        <a:latin typeface="Calibri" pitchFamily="34" charset="0"/>
                        <a:ea typeface="Times New Roman"/>
                        <a:cs typeface="Calibri" pitchFamily="34" charset="0"/>
                      </a:endParaRPr>
                    </a:p>
                  </a:txBody>
                  <a:tcPr marL="18415" marR="18415" marT="36830" marB="36830" anchor="ctr">
                    <a:lnL w="12700"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150" b="1" dirty="0">
                          <a:solidFill>
                            <a:schemeClr val="bg1"/>
                          </a:solidFill>
                          <a:latin typeface="Calibri" pitchFamily="34" charset="0"/>
                          <a:ea typeface="Times New Roman"/>
                          <a:cs typeface="Calibri" pitchFamily="34" charset="0"/>
                        </a:rPr>
                        <a:t>Economically Disadvantaged</a:t>
                      </a:r>
                    </a:p>
                  </a:txBody>
                  <a:tcPr marL="18415" marR="18415" marT="36830" marB="3683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150" b="1" dirty="0">
                          <a:solidFill>
                            <a:schemeClr val="bg1"/>
                          </a:solidFill>
                          <a:latin typeface="Calibri" pitchFamily="34" charset="0"/>
                          <a:ea typeface="Times New Roman"/>
                          <a:cs typeface="Calibri" pitchFamily="34" charset="0"/>
                        </a:rPr>
                        <a:t>Lowest Performing Race/Ethnic Group - 1</a:t>
                      </a:r>
                    </a:p>
                  </a:txBody>
                  <a:tcPr marL="18415" marR="18415" marT="36830" marB="3683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150" b="1" dirty="0">
                          <a:solidFill>
                            <a:schemeClr val="bg1"/>
                          </a:solidFill>
                          <a:latin typeface="Calibri" pitchFamily="34" charset="0"/>
                          <a:ea typeface="Times New Roman"/>
                          <a:cs typeface="Calibri" pitchFamily="34" charset="0"/>
                        </a:rPr>
                        <a:t>Lowest Performing Race/Ethnic Group - 2</a:t>
                      </a:r>
                    </a:p>
                  </a:txBody>
                  <a:tcPr marL="18415" marR="1841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150" b="1" dirty="0">
                          <a:solidFill>
                            <a:schemeClr val="bg1"/>
                          </a:solidFill>
                          <a:latin typeface="Calibri" pitchFamily="34" charset="0"/>
                          <a:ea typeface="Times New Roman"/>
                          <a:cs typeface="Calibri" pitchFamily="34" charset="0"/>
                        </a:rPr>
                        <a:t>Total Points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150" b="1" dirty="0">
                          <a:solidFill>
                            <a:schemeClr val="bg1"/>
                          </a:solidFill>
                          <a:latin typeface="Calibri" pitchFamily="34" charset="0"/>
                          <a:ea typeface="Times New Roman"/>
                          <a:cs typeface="Calibri" pitchFamily="34" charset="0"/>
                        </a:rPr>
                        <a:t>Maximum</a:t>
                      </a:r>
                    </a:p>
                    <a:p>
                      <a:pPr marL="0" marR="0" algn="ctr">
                        <a:spcBef>
                          <a:spcPts val="0"/>
                        </a:spcBef>
                        <a:spcAft>
                          <a:spcPts val="0"/>
                        </a:spcAft>
                      </a:pPr>
                      <a:r>
                        <a:rPr lang="en-US" sz="1150" b="1" dirty="0">
                          <a:solidFill>
                            <a:schemeClr val="bg1"/>
                          </a:solidFill>
                          <a:latin typeface="Calibri" pitchFamily="34" charset="0"/>
                          <a:ea typeface="Times New Roman"/>
                          <a:cs typeface="Calibri" pitchFamily="34" charset="0"/>
                        </a:rPr>
                        <a:t>Points</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accent1"/>
                    </a:solidFill>
                  </a:tcPr>
                </a:tc>
              </a:tr>
              <a:tr h="548793">
                <a:tc>
                  <a:txBody>
                    <a:bodyPr/>
                    <a:lstStyle/>
                    <a:p>
                      <a:pPr marL="0" marR="0">
                        <a:spcBef>
                          <a:spcPts val="0"/>
                        </a:spcBef>
                        <a:spcAft>
                          <a:spcPts val="0"/>
                        </a:spcAft>
                      </a:pPr>
                      <a:r>
                        <a:rPr lang="en-US" sz="1200" b="1" dirty="0" smtClean="0">
                          <a:latin typeface="Calibri" pitchFamily="34" charset="0"/>
                          <a:ea typeface="Times New Roman"/>
                          <a:cs typeface="Calibri" pitchFamily="34" charset="0"/>
                        </a:rPr>
                        <a:t>Reading</a:t>
                      </a:r>
                      <a:r>
                        <a:rPr lang="en-US" sz="1200" dirty="0" smtClean="0">
                          <a:latin typeface="Calibri" pitchFamily="34" charset="0"/>
                          <a:ea typeface="Times New Roman"/>
                          <a:cs typeface="Calibri" pitchFamily="34" charset="0"/>
                        </a:rPr>
                        <a:t> </a:t>
                      </a:r>
                      <a:br>
                        <a:rPr lang="en-US" sz="1200" dirty="0" smtClean="0">
                          <a:latin typeface="Calibri" pitchFamily="34" charset="0"/>
                          <a:ea typeface="Times New Roman"/>
                          <a:cs typeface="Calibri" pitchFamily="34" charset="0"/>
                        </a:rPr>
                      </a:br>
                      <a:r>
                        <a:rPr lang="en-US" sz="1200" dirty="0" smtClean="0">
                          <a:latin typeface="Calibri" pitchFamily="34" charset="0"/>
                          <a:ea typeface="Times New Roman"/>
                          <a:cs typeface="Calibri" pitchFamily="34" charset="0"/>
                        </a:rPr>
                        <a:t>Weighted Performance</a:t>
                      </a:r>
                      <a:endParaRPr lang="en-US" sz="1200" strike="sngStrike" dirty="0">
                        <a:latin typeface="Calibri" pitchFamily="34" charset="0"/>
                        <a:ea typeface="Times New Roman"/>
                        <a:cs typeface="Calibri" pitchFamily="34" charset="0"/>
                      </a:endParaRP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a:solidFill>
                            <a:schemeClr val="tx1"/>
                          </a:solidFill>
                          <a:latin typeface="Calibri" pitchFamily="34" charset="0"/>
                          <a:ea typeface="Times New Roman"/>
                          <a:cs typeface="Calibri" pitchFamily="34" charset="0"/>
                        </a:rPr>
                        <a:t>150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a:solidFill>
                            <a:schemeClr val="tx1"/>
                          </a:solidFill>
                          <a:latin typeface="Calibri" pitchFamily="34" charset="0"/>
                          <a:ea typeface="Times New Roman"/>
                          <a:cs typeface="Calibri" pitchFamily="34" charset="0"/>
                        </a:rPr>
                        <a:t>50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a:solidFill>
                            <a:schemeClr val="tx1"/>
                          </a:solidFill>
                          <a:latin typeface="Calibri" pitchFamily="34" charset="0"/>
                          <a:ea typeface="Times New Roman"/>
                          <a:cs typeface="Calibri" pitchFamily="34" charset="0"/>
                        </a:rPr>
                        <a:t>200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a:solidFill>
                            <a:schemeClr val="tx1"/>
                          </a:solidFill>
                          <a:latin typeface="Calibri" pitchFamily="34" charset="0"/>
                          <a:ea typeface="Times New Roman"/>
                          <a:cs typeface="Calibri" pitchFamily="34" charset="0"/>
                        </a:rPr>
                        <a:t>400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b="0" dirty="0">
                          <a:solidFill>
                            <a:schemeClr val="tx1"/>
                          </a:solidFill>
                          <a:latin typeface="Calibri" pitchFamily="34" charset="0"/>
                          <a:ea typeface="Times New Roman"/>
                          <a:cs typeface="Calibri" pitchFamily="34" charset="0"/>
                        </a:rPr>
                        <a:t>600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48793">
                <a:tc>
                  <a:txBody>
                    <a:bodyPr/>
                    <a:lstStyle/>
                    <a:p>
                      <a:pPr marL="0" marR="0">
                        <a:spcBef>
                          <a:spcPts val="0"/>
                        </a:spcBef>
                        <a:spcAft>
                          <a:spcPts val="0"/>
                        </a:spcAft>
                      </a:pPr>
                      <a:r>
                        <a:rPr lang="en-US" sz="1200" b="1" dirty="0" smtClean="0">
                          <a:latin typeface="Calibri" pitchFamily="34" charset="0"/>
                          <a:ea typeface="Times New Roman"/>
                          <a:cs typeface="Calibri" pitchFamily="34" charset="0"/>
                        </a:rPr>
                        <a:t>Mathematics</a:t>
                      </a:r>
                      <a:r>
                        <a:rPr lang="en-US" sz="1200" dirty="0" smtClean="0">
                          <a:latin typeface="Calibri" pitchFamily="34" charset="0"/>
                          <a:ea typeface="Times New Roman"/>
                          <a:cs typeface="Calibri" pitchFamily="34" charset="0"/>
                        </a:rPr>
                        <a:t> </a:t>
                      </a:r>
                    </a:p>
                    <a:p>
                      <a:pPr marL="0" marR="0">
                        <a:spcBef>
                          <a:spcPts val="0"/>
                        </a:spcBef>
                        <a:spcAft>
                          <a:spcPts val="0"/>
                        </a:spcAft>
                      </a:pPr>
                      <a:r>
                        <a:rPr lang="en-US" sz="1200" dirty="0" smtClean="0">
                          <a:latin typeface="Calibri" pitchFamily="34" charset="0"/>
                          <a:ea typeface="Times New Roman"/>
                          <a:cs typeface="Calibri" pitchFamily="34" charset="0"/>
                        </a:rPr>
                        <a:t>Weighted Performance</a:t>
                      </a:r>
                      <a:endParaRPr lang="en-US" sz="1200" strike="sngStrike" dirty="0">
                        <a:latin typeface="Calibri" pitchFamily="34" charset="0"/>
                        <a:ea typeface="Times New Roman"/>
                        <a:cs typeface="Calibri" pitchFamily="34" charset="0"/>
                      </a:endParaRP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125</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100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90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315</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600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48793">
                <a:tc>
                  <a:txBody>
                    <a:bodyPr/>
                    <a:lstStyle/>
                    <a:p>
                      <a:pPr marL="0" marR="0">
                        <a:spcBef>
                          <a:spcPts val="0"/>
                        </a:spcBef>
                        <a:spcAft>
                          <a:spcPts val="0"/>
                        </a:spcAft>
                      </a:pPr>
                      <a:r>
                        <a:rPr lang="en-US" sz="1200" b="1" dirty="0" smtClean="0">
                          <a:latin typeface="Calibri" pitchFamily="34" charset="0"/>
                          <a:ea typeface="Times New Roman"/>
                          <a:cs typeface="Calibri" pitchFamily="34" charset="0"/>
                        </a:rPr>
                        <a:t>Writing</a:t>
                      </a:r>
                      <a:r>
                        <a:rPr lang="en-US" sz="1200" dirty="0" smtClean="0">
                          <a:latin typeface="Calibri" pitchFamily="34" charset="0"/>
                          <a:ea typeface="Times New Roman"/>
                          <a:cs typeface="Calibri" pitchFamily="34" charset="0"/>
                        </a:rPr>
                        <a:t> </a:t>
                      </a:r>
                    </a:p>
                    <a:p>
                      <a:pPr marL="0" marR="0">
                        <a:spcBef>
                          <a:spcPts val="0"/>
                        </a:spcBef>
                        <a:spcAft>
                          <a:spcPts val="0"/>
                        </a:spcAft>
                      </a:pPr>
                      <a:r>
                        <a:rPr lang="en-US" sz="1200" dirty="0" smtClean="0">
                          <a:latin typeface="Calibri" pitchFamily="34" charset="0"/>
                          <a:ea typeface="Times New Roman"/>
                          <a:cs typeface="Calibri" pitchFamily="34" charset="0"/>
                        </a:rPr>
                        <a:t>Weighted Performance</a:t>
                      </a:r>
                      <a:endParaRPr lang="en-US" sz="1200" strike="sngStrike" dirty="0">
                        <a:latin typeface="Calibri" pitchFamily="34" charset="0"/>
                        <a:ea typeface="Times New Roman"/>
                        <a:cs typeface="Calibri" pitchFamily="34" charset="0"/>
                      </a:endParaRP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80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90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125</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295</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600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48793">
                <a:tc>
                  <a:txBody>
                    <a:bodyPr/>
                    <a:lstStyle/>
                    <a:p>
                      <a:pPr marL="0" marR="0">
                        <a:spcBef>
                          <a:spcPts val="0"/>
                        </a:spcBef>
                        <a:spcAft>
                          <a:spcPts val="0"/>
                        </a:spcAft>
                      </a:pPr>
                      <a:r>
                        <a:rPr lang="en-US" sz="1200" b="1" dirty="0" smtClean="0">
                          <a:latin typeface="Calibri" pitchFamily="34" charset="0"/>
                          <a:ea typeface="Times New Roman"/>
                          <a:cs typeface="Calibri" pitchFamily="34" charset="0"/>
                        </a:rPr>
                        <a:t>Science</a:t>
                      </a:r>
                      <a:r>
                        <a:rPr lang="en-US" sz="1200" dirty="0" smtClean="0">
                          <a:latin typeface="Calibri" pitchFamily="34" charset="0"/>
                          <a:ea typeface="Times New Roman"/>
                          <a:cs typeface="Calibri" pitchFamily="34" charset="0"/>
                        </a:rPr>
                        <a:t> </a:t>
                      </a:r>
                    </a:p>
                    <a:p>
                      <a:pPr marL="0" marR="0">
                        <a:spcBef>
                          <a:spcPts val="0"/>
                        </a:spcBef>
                        <a:spcAft>
                          <a:spcPts val="0"/>
                        </a:spcAft>
                      </a:pPr>
                      <a:r>
                        <a:rPr lang="en-US" sz="1200" dirty="0" smtClean="0">
                          <a:latin typeface="Calibri" pitchFamily="34" charset="0"/>
                          <a:ea typeface="Times New Roman"/>
                          <a:cs typeface="Calibri" pitchFamily="34" charset="0"/>
                        </a:rPr>
                        <a:t>Weighted Performance</a:t>
                      </a:r>
                      <a:endParaRPr lang="en-US" sz="1200" strike="sngStrike" dirty="0">
                        <a:latin typeface="Calibri" pitchFamily="34" charset="0"/>
                        <a:ea typeface="Times New Roman"/>
                        <a:cs typeface="Calibri" pitchFamily="34" charset="0"/>
                      </a:endParaRP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120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40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90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250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600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48793">
                <a:tc>
                  <a:txBody>
                    <a:bodyPr/>
                    <a:lstStyle/>
                    <a:p>
                      <a:pPr marL="0" marR="0">
                        <a:spcBef>
                          <a:spcPts val="0"/>
                        </a:spcBef>
                        <a:spcAft>
                          <a:spcPts val="0"/>
                        </a:spcAft>
                      </a:pPr>
                      <a:r>
                        <a:rPr lang="en-US" sz="1200" b="1" dirty="0" smtClean="0">
                          <a:latin typeface="Calibri" pitchFamily="34" charset="0"/>
                          <a:ea typeface="Times New Roman"/>
                          <a:cs typeface="Calibri" pitchFamily="34" charset="0"/>
                        </a:rPr>
                        <a:t>Social </a:t>
                      </a:r>
                      <a:r>
                        <a:rPr lang="en-US" sz="1200" b="1" dirty="0">
                          <a:latin typeface="Calibri" pitchFamily="34" charset="0"/>
                          <a:ea typeface="Times New Roman"/>
                          <a:cs typeface="Calibri" pitchFamily="34" charset="0"/>
                        </a:rPr>
                        <a:t>Studies </a:t>
                      </a:r>
                      <a:endParaRPr lang="en-US" sz="1200" b="1" dirty="0" smtClean="0">
                        <a:latin typeface="Calibri" pitchFamily="34" charset="0"/>
                        <a:ea typeface="Times New Roman"/>
                        <a:cs typeface="Calibri" pitchFamily="34" charset="0"/>
                      </a:endParaRPr>
                    </a:p>
                    <a:p>
                      <a:pPr marL="0" marR="0">
                        <a:spcBef>
                          <a:spcPts val="0"/>
                        </a:spcBef>
                        <a:spcAft>
                          <a:spcPts val="0"/>
                        </a:spcAft>
                      </a:pPr>
                      <a:r>
                        <a:rPr lang="en-US" sz="1200" dirty="0" smtClean="0">
                          <a:latin typeface="Calibri" pitchFamily="34" charset="0"/>
                          <a:ea typeface="Times New Roman"/>
                          <a:cs typeface="Calibri" pitchFamily="34" charset="0"/>
                        </a:rPr>
                        <a:t>Weighted Performance</a:t>
                      </a:r>
                      <a:endParaRPr lang="en-US" sz="1200" strike="sngStrike" dirty="0">
                        <a:latin typeface="Calibri" pitchFamily="34" charset="0"/>
                        <a:ea typeface="Times New Roman"/>
                        <a:cs typeface="Calibri" pitchFamily="34" charset="0"/>
                      </a:endParaRP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50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40</a:t>
                      </a: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80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170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latin typeface="Calibri" pitchFamily="34" charset="0"/>
                          <a:ea typeface="Times New Roman"/>
                          <a:cs typeface="Calibri" pitchFamily="34" charset="0"/>
                        </a:rPr>
                        <a:t>600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48793">
                <a:tc gridSpan="4">
                  <a:txBody>
                    <a:bodyPr/>
                    <a:lstStyle/>
                    <a:p>
                      <a:pPr marL="0" marR="0">
                        <a:spcBef>
                          <a:spcPts val="0"/>
                        </a:spcBef>
                        <a:spcAft>
                          <a:spcPts val="0"/>
                        </a:spcAft>
                      </a:pPr>
                      <a:r>
                        <a:rPr lang="en-US" sz="1200" dirty="0" smtClean="0">
                          <a:latin typeface="Calibri" pitchFamily="34" charset="0"/>
                          <a:ea typeface="Times New Roman"/>
                          <a:cs typeface="Calibri" pitchFamily="34" charset="0"/>
                        </a:rPr>
                        <a:t>Total</a:t>
                      </a:r>
                      <a:endParaRPr lang="en-US" sz="1200" dirty="0">
                        <a:solidFill>
                          <a:srgbClr val="FF0000"/>
                        </a:solidFill>
                        <a:latin typeface="Calibri" pitchFamily="34" charset="0"/>
                        <a:ea typeface="Times New Roman"/>
                        <a:cs typeface="Calibri" pitchFamily="34" charset="0"/>
                      </a:endParaRP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1200" dirty="0">
                          <a:solidFill>
                            <a:srgbClr val="FF0000"/>
                          </a:solidFill>
                          <a:latin typeface="Calibri" pitchFamily="34" charset="0"/>
                          <a:ea typeface="Times New Roman"/>
                          <a:cs typeface="Calibri" pitchFamily="34" charset="0"/>
                        </a:rPr>
                        <a:t>1430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a:txBody>
                    <a:bodyPr/>
                    <a:lstStyle/>
                    <a:p>
                      <a:pPr marL="0" marR="0" algn="ctr">
                        <a:spcBef>
                          <a:spcPts val="0"/>
                        </a:spcBef>
                        <a:spcAft>
                          <a:spcPts val="0"/>
                        </a:spcAft>
                      </a:pPr>
                      <a:r>
                        <a:rPr lang="en-US" sz="1200" dirty="0">
                          <a:solidFill>
                            <a:srgbClr val="FF0000"/>
                          </a:solidFill>
                          <a:latin typeface="Calibri" pitchFamily="34" charset="0"/>
                          <a:ea typeface="Times New Roman"/>
                          <a:cs typeface="Calibri" pitchFamily="34" charset="0"/>
                        </a:rPr>
                        <a:t>3000</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412357">
                <a:tc gridSpan="4">
                  <a:txBody>
                    <a:bodyPr/>
                    <a:lstStyle/>
                    <a:p>
                      <a:pPr marL="0" marR="0">
                        <a:spcBef>
                          <a:spcPts val="0"/>
                        </a:spcBef>
                        <a:spcAft>
                          <a:spcPts val="0"/>
                        </a:spcAft>
                      </a:pPr>
                      <a:r>
                        <a:rPr lang="en-US" sz="1200" dirty="0">
                          <a:latin typeface="Calibri" pitchFamily="34" charset="0"/>
                          <a:ea typeface="Times New Roman"/>
                          <a:cs typeface="Calibri" pitchFamily="34" charset="0"/>
                        </a:rPr>
                        <a:t>Index</a:t>
                      </a:r>
                      <a:r>
                        <a:rPr lang="en-US" sz="1200" dirty="0">
                          <a:solidFill>
                            <a:schemeClr val="tx1"/>
                          </a:solidFill>
                          <a:latin typeface="Calibri" pitchFamily="34" charset="0"/>
                          <a:ea typeface="Times New Roman"/>
                          <a:cs typeface="Calibri" pitchFamily="34" charset="0"/>
                        </a:rPr>
                        <a:t> </a:t>
                      </a:r>
                      <a:r>
                        <a:rPr lang="en-US" sz="1200" dirty="0" smtClean="0">
                          <a:solidFill>
                            <a:schemeClr val="tx1"/>
                          </a:solidFill>
                          <a:latin typeface="Calibri" pitchFamily="34" charset="0"/>
                          <a:ea typeface="Times New Roman"/>
                          <a:cs typeface="Calibri" pitchFamily="34" charset="0"/>
                        </a:rPr>
                        <a:t>3 </a:t>
                      </a:r>
                      <a:r>
                        <a:rPr lang="en-US" sz="1200" dirty="0" smtClean="0">
                          <a:latin typeface="Calibri" pitchFamily="34" charset="0"/>
                          <a:ea typeface="Times New Roman"/>
                          <a:cs typeface="Calibri" pitchFamily="34" charset="0"/>
                        </a:rPr>
                        <a:t>Score </a:t>
                      </a:r>
                      <a:r>
                        <a:rPr lang="en-US" sz="1200" dirty="0">
                          <a:latin typeface="Calibri" pitchFamily="34" charset="0"/>
                          <a:ea typeface="Times New Roman"/>
                          <a:cs typeface="Calibri" pitchFamily="34" charset="0"/>
                        </a:rPr>
                        <a:t>(total points divided by maximum points</a:t>
                      </a:r>
                      <a:r>
                        <a:rPr lang="en-US" sz="1200" dirty="0" smtClean="0">
                          <a:latin typeface="Calibri" pitchFamily="34" charset="0"/>
                          <a:ea typeface="Times New Roman"/>
                          <a:cs typeface="Calibri" pitchFamily="34" charset="0"/>
                        </a:rPr>
                        <a:t>)</a:t>
                      </a:r>
                      <a:endParaRPr lang="en-US" sz="1200" dirty="0">
                        <a:latin typeface="Calibri" pitchFamily="34" charset="0"/>
                        <a:ea typeface="Times New Roman"/>
                        <a:cs typeface="Calibri" pitchFamily="34" charset="0"/>
                      </a:endParaRPr>
                    </a:p>
                  </a:txBody>
                  <a:tcPr marL="18415" marR="1841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200" dirty="0">
                          <a:solidFill>
                            <a:srgbClr val="FF0000"/>
                          </a:solidFill>
                          <a:latin typeface="Calibri" pitchFamily="34" charset="0"/>
                          <a:ea typeface="Times New Roman"/>
                          <a:cs typeface="Calibri" pitchFamily="34" charset="0"/>
                        </a:rPr>
                        <a:t>48</a:t>
                      </a:r>
                    </a:p>
                  </a:txBody>
                  <a:tcPr marL="68580" marR="6858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r>
            </a:tbl>
          </a:graphicData>
        </a:graphic>
      </p:graphicFrame>
      <p:sp>
        <p:nvSpPr>
          <p:cNvPr id="25603" name="Slide Number Placeholder 3"/>
          <p:cNvSpPr>
            <a:spLocks noGrp="1"/>
          </p:cNvSpPr>
          <p:nvPr>
            <p:ph type="sldNum" sz="quarter" idx="12"/>
          </p:nvPr>
        </p:nvSpPr>
        <p:spPr bwMode="auto">
          <a:noFill/>
          <a:ln>
            <a:miter lim="800000"/>
            <a:headEnd/>
            <a:tailEnd/>
          </a:ln>
        </p:spPr>
        <p:txBody>
          <a:bodyPr/>
          <a:lstStyle/>
          <a:p>
            <a:pPr>
              <a:lnSpc>
                <a:spcPct val="80000"/>
              </a:lnSpc>
            </a:pPr>
            <a:fld id="{9FD94513-3C65-9944-86C1-89964FB0F608}" type="slidenum">
              <a:rPr lang="en-US" sz="1200"/>
              <a:pPr>
                <a:lnSpc>
                  <a:spcPct val="80000"/>
                </a:lnSpc>
              </a:pPr>
              <a:t>14</a:t>
            </a:fld>
            <a:endParaRPr lang="en-US" sz="1200"/>
          </a:p>
        </p:txBody>
      </p:sp>
      <p:sp>
        <p:nvSpPr>
          <p:cNvPr id="25604" name="Title 3"/>
          <p:cNvSpPr txBox="1">
            <a:spLocks/>
          </p:cNvSpPr>
          <p:nvPr/>
        </p:nvSpPr>
        <p:spPr bwMode="auto">
          <a:xfrm>
            <a:off x="639763" y="274638"/>
            <a:ext cx="7954962" cy="869950"/>
          </a:xfrm>
          <a:prstGeom prst="rect">
            <a:avLst/>
          </a:prstGeom>
          <a:solidFill>
            <a:srgbClr val="927AAD"/>
          </a:solidFill>
          <a:ln w="9525">
            <a:noFill/>
            <a:miter lim="800000"/>
            <a:headEnd/>
            <a:tailEnd/>
          </a:ln>
        </p:spPr>
        <p:txBody>
          <a:bodyPr anchor="ctr">
            <a:prstTxWarp prst="textNoShape">
              <a:avLst/>
            </a:prstTxWarp>
          </a:bodyPr>
          <a:lstStyle/>
          <a:p>
            <a:pPr eaLnBrk="1" hangingPunct="1">
              <a:lnSpc>
                <a:spcPts val="3200"/>
              </a:lnSpc>
            </a:pPr>
            <a:r>
              <a:rPr lang="en-US" sz="3000" b="1">
                <a:solidFill>
                  <a:schemeClr val="bg1"/>
                </a:solidFill>
                <a:latin typeface="Goudy Old Style" charset="0"/>
              </a:rPr>
              <a:t>Index 3: Closing Performance Gaps</a:t>
            </a:r>
          </a:p>
        </p:txBody>
      </p:sp>
      <p:sp>
        <p:nvSpPr>
          <p:cNvPr id="25605" name="Rectangle 4"/>
          <p:cNvSpPr>
            <a:spLocks noChangeArrowheads="1"/>
          </p:cNvSpPr>
          <p:nvPr/>
        </p:nvSpPr>
        <p:spPr bwMode="auto">
          <a:xfrm>
            <a:off x="728663" y="1627188"/>
            <a:ext cx="3143250" cy="338137"/>
          </a:xfrm>
          <a:prstGeom prst="rect">
            <a:avLst/>
          </a:prstGeom>
          <a:noFill/>
          <a:ln w="9525">
            <a:noFill/>
            <a:miter lim="800000"/>
            <a:headEnd/>
            <a:tailEnd/>
          </a:ln>
        </p:spPr>
        <p:txBody>
          <a:bodyPr>
            <a:prstTxWarp prst="textNoShape">
              <a:avLst/>
            </a:prstTxWarp>
            <a:spAutoFit/>
          </a:bodyPr>
          <a:lstStyle/>
          <a:p>
            <a:pPr marL="0" lvl="1" eaLnBrk="1" hangingPunct="1">
              <a:buClr>
                <a:schemeClr val="accent1"/>
              </a:buClr>
              <a:buSzPct val="60000"/>
            </a:pPr>
            <a:r>
              <a:rPr lang="en-US" sz="1600" b="1">
                <a:latin typeface="Calibri" charset="0"/>
                <a:ea typeface="Arial" charset="0"/>
                <a:cs typeface="Arial" charset="0"/>
              </a:rPr>
              <a:t>Index 3 Methodology (continued)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2"/>
          </p:nvPr>
        </p:nvSpPr>
        <p:spPr bwMode="auto">
          <a:noFill/>
          <a:ln>
            <a:miter lim="800000"/>
            <a:headEnd/>
            <a:tailEnd/>
          </a:ln>
        </p:spPr>
        <p:txBody>
          <a:bodyPr/>
          <a:lstStyle/>
          <a:p>
            <a:pPr>
              <a:lnSpc>
                <a:spcPct val="80000"/>
              </a:lnSpc>
            </a:pPr>
            <a:fld id="{90908B45-567C-7A49-9756-5CC1184CE379}" type="slidenum">
              <a:rPr lang="en-US" sz="1200"/>
              <a:pPr>
                <a:lnSpc>
                  <a:spcPct val="80000"/>
                </a:lnSpc>
              </a:pPr>
              <a:t>15</a:t>
            </a:fld>
            <a:endParaRPr lang="en-US" sz="1200"/>
          </a:p>
        </p:txBody>
      </p:sp>
      <p:sp>
        <p:nvSpPr>
          <p:cNvPr id="26627" name="Title 3"/>
          <p:cNvSpPr>
            <a:spLocks noGrp="1"/>
          </p:cNvSpPr>
          <p:nvPr>
            <p:ph type="title"/>
          </p:nvPr>
        </p:nvSpPr>
        <p:spPr>
          <a:xfrm>
            <a:off x="639763" y="274638"/>
            <a:ext cx="7954962" cy="869950"/>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30724" name="Text Placeholder 5"/>
          <p:cNvSpPr txBox="1">
            <a:spLocks/>
          </p:cNvSpPr>
          <p:nvPr/>
        </p:nvSpPr>
        <p:spPr bwMode="auto">
          <a:xfrm>
            <a:off x="685800" y="1685925"/>
            <a:ext cx="8229600" cy="4962525"/>
          </a:xfrm>
          <a:prstGeom prst="rect">
            <a:avLst/>
          </a:prstGeom>
          <a:noFill/>
          <a:ln w="9525">
            <a:noFill/>
            <a:miter lim="800000"/>
            <a:headEnd/>
            <a:tailEnd/>
          </a:ln>
        </p:spPr>
        <p:txBody>
          <a:bodyPr>
            <a:prstTxWarp prst="textNoShape">
              <a:avLst/>
            </a:prstTxWarp>
          </a:bodyPr>
          <a:lstStyle/>
          <a:p>
            <a:pPr marL="285750" indent="-285750" eaLnBrk="1" hangingPunct="1">
              <a:lnSpc>
                <a:spcPts val="2200"/>
              </a:lnSpc>
              <a:buClr>
                <a:srgbClr val="C45816"/>
              </a:buClr>
              <a:buSzPct val="125000"/>
              <a:buFont typeface="Wingdings" charset="2"/>
              <a:buChar char="§"/>
            </a:pPr>
            <a:r>
              <a:rPr lang="en-US" sz="1800" b="1">
                <a:latin typeface="Calibri" charset="0"/>
              </a:rPr>
              <a:t>Four Components</a:t>
            </a:r>
            <a:br>
              <a:rPr lang="en-US" sz="1800" b="1">
                <a:latin typeface="Calibri" charset="0"/>
              </a:rPr>
            </a:br>
            <a:r>
              <a:rPr lang="en-US" sz="1800">
                <a:latin typeface="Calibri" charset="0"/>
              </a:rPr>
              <a:t>The four index components are equally weighted:</a:t>
            </a:r>
          </a:p>
          <a:p>
            <a:pPr marL="285750" indent="-285750" eaLnBrk="1" hangingPunct="1">
              <a:lnSpc>
                <a:spcPts val="2200"/>
              </a:lnSpc>
              <a:buClr>
                <a:srgbClr val="C45816"/>
              </a:buClr>
              <a:buSzPct val="125000"/>
              <a:buFont typeface="Wingdings" charset="2"/>
              <a:buChar char="§"/>
            </a:pPr>
            <a:endParaRPr lang="en-US" sz="1800" b="1">
              <a:latin typeface="Calibri" charset="0"/>
            </a:endParaRPr>
          </a:p>
          <a:p>
            <a:pPr marL="285750" indent="-285750" eaLnBrk="1" hangingPunct="1">
              <a:lnSpc>
                <a:spcPts val="2200"/>
              </a:lnSpc>
              <a:buClr>
                <a:schemeClr val="accent1"/>
              </a:buClr>
              <a:buSzPct val="60000"/>
              <a:buFont typeface="Wingdings 2" charset="2"/>
              <a:buChar char=""/>
            </a:pPr>
            <a:r>
              <a:rPr lang="en-US" sz="1800">
                <a:latin typeface="Calibri" charset="0"/>
              </a:rPr>
              <a:t>STAAR Component: Postsecondary Readiness Standard 	(25%)</a:t>
            </a:r>
          </a:p>
          <a:p>
            <a:pPr marL="285750" indent="-285750" eaLnBrk="1" hangingPunct="1">
              <a:lnSpc>
                <a:spcPts val="2200"/>
              </a:lnSpc>
              <a:buClr>
                <a:schemeClr val="accent1"/>
              </a:buClr>
              <a:buSzPct val="60000"/>
              <a:buFont typeface="Wingdings 2" charset="2"/>
              <a:buChar char=""/>
            </a:pPr>
            <a:r>
              <a:rPr lang="en-US" sz="1800">
                <a:latin typeface="Calibri" charset="0"/>
              </a:rPr>
              <a:t>Graduation Rate (or Annual Dropout Rate) Component 	(25%) </a:t>
            </a:r>
          </a:p>
          <a:p>
            <a:pPr marL="285750" indent="-285750" eaLnBrk="1" hangingPunct="1">
              <a:lnSpc>
                <a:spcPts val="2200"/>
              </a:lnSpc>
              <a:buClr>
                <a:schemeClr val="accent1"/>
              </a:buClr>
              <a:buSzPct val="60000"/>
              <a:buFont typeface="Wingdings 2" charset="2"/>
              <a:buChar char=""/>
            </a:pPr>
            <a:r>
              <a:rPr lang="en-US" sz="1800">
                <a:latin typeface="Calibri" charset="0"/>
              </a:rPr>
              <a:t>Graduation Plan (RHSP/DAP Rate) Component	(25%)</a:t>
            </a:r>
          </a:p>
          <a:p>
            <a:pPr marL="285750" indent="-285750" eaLnBrk="1" hangingPunct="1">
              <a:lnSpc>
                <a:spcPts val="2200"/>
              </a:lnSpc>
              <a:buClr>
                <a:schemeClr val="accent1"/>
              </a:buClr>
              <a:buSzPct val="60000"/>
              <a:buFont typeface="Wingdings 2" charset="2"/>
              <a:buChar char=""/>
            </a:pPr>
            <a:r>
              <a:rPr lang="en-US" sz="1800">
                <a:latin typeface="Calibri" charset="0"/>
              </a:rPr>
              <a:t>Postsecondary Component: College-Ready Graduates 	(25%)</a:t>
            </a:r>
          </a:p>
          <a:p>
            <a:pPr marL="285750" indent="-285750" eaLnBrk="1" hangingPunct="1">
              <a:lnSpc>
                <a:spcPts val="2200"/>
              </a:lnSpc>
              <a:buClr>
                <a:srgbClr val="C45816"/>
              </a:buClr>
              <a:buSzPct val="125000"/>
            </a:pPr>
            <a:endParaRPr lang="en-US" sz="1800">
              <a:latin typeface="Calibri" charset="0"/>
            </a:endParaRPr>
          </a:p>
          <a:p>
            <a:pPr marL="285750" indent="-285750" eaLnBrk="1" hangingPunct="1">
              <a:lnSpc>
                <a:spcPts val="2200"/>
              </a:lnSpc>
              <a:buClr>
                <a:srgbClr val="C45816"/>
              </a:buClr>
              <a:buSzPct val="125000"/>
              <a:buFont typeface="Wingdings" charset="2"/>
              <a:buChar char="§"/>
            </a:pPr>
            <a:r>
              <a:rPr lang="en-US" sz="1800">
                <a:latin typeface="Calibri" charset="0"/>
              </a:rPr>
              <a:t>Districts, high schools, and K-12 campuses are evaluated on all four components. </a:t>
            </a:r>
          </a:p>
          <a:p>
            <a:pPr marL="285750" indent="-285750" eaLnBrk="1" hangingPunct="1">
              <a:lnSpc>
                <a:spcPts val="2200"/>
              </a:lnSpc>
              <a:buClr>
                <a:srgbClr val="C45816"/>
              </a:buClr>
              <a:buSzPct val="125000"/>
            </a:pPr>
            <a:endParaRPr lang="en-US" sz="1800">
              <a:latin typeface="Calibri" charset="0"/>
            </a:endParaRPr>
          </a:p>
          <a:p>
            <a:pPr marL="285750" indent="-285750" eaLnBrk="1" hangingPunct="1">
              <a:lnSpc>
                <a:spcPts val="2200"/>
              </a:lnSpc>
              <a:buClr>
                <a:srgbClr val="C45816"/>
              </a:buClr>
              <a:buSzPct val="125000"/>
              <a:buFont typeface="Wingdings" charset="2"/>
              <a:buChar char="§"/>
            </a:pPr>
            <a:r>
              <a:rPr lang="en-US" sz="1800">
                <a:latin typeface="Calibri" charset="0"/>
              </a:rPr>
              <a:t>When any of the three non-STAAR components are not available then only </a:t>
            </a:r>
            <a:br>
              <a:rPr lang="en-US" sz="1800">
                <a:latin typeface="Calibri" charset="0"/>
              </a:rPr>
            </a:br>
            <a:r>
              <a:rPr lang="en-US" sz="1800">
                <a:latin typeface="Calibri" charset="0"/>
              </a:rPr>
              <a:t>the STAAR Component is evaluated.</a:t>
            </a:r>
          </a:p>
          <a:p>
            <a:pPr marL="285750" indent="-285750" eaLnBrk="1" hangingPunct="1">
              <a:lnSpc>
                <a:spcPts val="2200"/>
              </a:lnSpc>
              <a:buClr>
                <a:srgbClr val="C45816"/>
              </a:buClr>
              <a:buSzPct val="125000"/>
              <a:buFont typeface="Wingdings" charset="2"/>
              <a:buChar char="§"/>
            </a:pPr>
            <a:endParaRPr lang="en-US" sz="1800">
              <a:latin typeface="Calibri" charset="0"/>
            </a:endParaRPr>
          </a:p>
          <a:p>
            <a:pPr marL="285750" indent="-285750" eaLnBrk="1" hangingPunct="1">
              <a:lnSpc>
                <a:spcPts val="2200"/>
              </a:lnSpc>
              <a:buClr>
                <a:srgbClr val="C45816"/>
              </a:buClr>
              <a:buSzPct val="125000"/>
              <a:buFont typeface="Wingdings" charset="2"/>
              <a:buChar char="§"/>
            </a:pPr>
            <a:r>
              <a:rPr lang="en-US" sz="1800">
                <a:latin typeface="Calibri" charset="0"/>
              </a:rPr>
              <a:t>Elementary and middle schools are evaluated on the STAAR Component only.</a:t>
            </a:r>
          </a:p>
          <a:p>
            <a:pPr marL="285750" indent="-285750" eaLnBrk="1" hangingPunct="1">
              <a:lnSpc>
                <a:spcPts val="2200"/>
              </a:lnSpc>
              <a:buClr>
                <a:srgbClr val="C45816"/>
              </a:buClr>
              <a:buSzPct val="125000"/>
            </a:pPr>
            <a:endParaRPr lang="en-US" sz="1800">
              <a:latin typeface="Calibri" charset="0"/>
            </a:endParaRPr>
          </a:p>
          <a:p>
            <a:pPr marL="285750" indent="-285750" eaLnBrk="1" hangingPunct="1">
              <a:buClr>
                <a:srgbClr val="C45816"/>
              </a:buClr>
              <a:buSzPct val="125000"/>
              <a:buFont typeface="Wingdings" charset="2"/>
              <a:buChar char="§"/>
            </a:pPr>
            <a:endParaRPr lang="en-US" sz="1800">
              <a:latin typeface="Calibri" charset="0"/>
            </a:endParaRPr>
          </a:p>
          <a:p>
            <a:pPr marL="285750" indent="-285750" eaLnBrk="1" hangingPunct="1">
              <a:buClr>
                <a:srgbClr val="C45816"/>
              </a:buClr>
              <a:buSzPct val="125000"/>
              <a:buFont typeface="Wingdings" charset="2"/>
              <a:buChar char="§"/>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Clr>
                <a:schemeClr val="accent1"/>
              </a:buClr>
              <a:buSzPct val="60000"/>
              <a:buFont typeface="Wingdings 2" charset="2"/>
              <a:buChar char=""/>
            </a:pPr>
            <a:endParaRPr lang="en-US" sz="1800">
              <a:latin typeface="Calibri" charset="0"/>
            </a:endParaRPr>
          </a:p>
          <a:p>
            <a:pPr marL="285750" indent="-285750" eaLnBrk="1" hangingPunct="1">
              <a:buClr>
                <a:schemeClr val="accent1"/>
              </a:buClr>
              <a:buSzPct val="60000"/>
              <a:buFont typeface="Wingdings 2" charset="2"/>
              <a:buChar char=""/>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Font typeface="Wingdings 3" charset="2"/>
              <a:buNone/>
            </a:pPr>
            <a:endParaRPr lang="en-US" sz="2000">
              <a:latin typeface="Calibri" charset="0"/>
            </a:endParaRPr>
          </a:p>
          <a:p>
            <a:pPr marL="285750" indent="-285750" eaLnBrk="1" hangingPunct="1">
              <a:lnSpc>
                <a:spcPts val="2400"/>
              </a:lnSpc>
              <a:buFont typeface="Wingdings 3" charset="2"/>
              <a:buNone/>
            </a:pPr>
            <a:endParaRPr lang="en-US" sz="1900" b="1">
              <a:latin typeface="Calibri" charset="0"/>
            </a:endParaRPr>
          </a:p>
          <a:p>
            <a:pPr marL="285750" indent="-285750" eaLnBrk="1" hangingPunct="1">
              <a:lnSpc>
                <a:spcPts val="2400"/>
              </a:lnSpc>
              <a:buFont typeface="Wingdings 3" charset="2"/>
              <a:buNone/>
            </a:pPr>
            <a:endParaRPr lang="en-US" sz="1900">
              <a:latin typeface="Calibri" charset="0"/>
            </a:endParaRPr>
          </a:p>
          <a:p>
            <a:pPr marL="285750" indent="-285750" eaLnBrk="1" hangingPunct="1">
              <a:lnSpc>
                <a:spcPts val="2300"/>
              </a:lnSpc>
            </a:pPr>
            <a:endParaRPr lang="en-US" sz="1900">
              <a:latin typeface="Calibri"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2"/>
          </p:nvPr>
        </p:nvSpPr>
        <p:spPr bwMode="auto">
          <a:noFill/>
          <a:ln>
            <a:miter lim="800000"/>
            <a:headEnd/>
            <a:tailEnd/>
          </a:ln>
        </p:spPr>
        <p:txBody>
          <a:bodyPr/>
          <a:lstStyle/>
          <a:p>
            <a:pPr>
              <a:lnSpc>
                <a:spcPct val="80000"/>
              </a:lnSpc>
            </a:pPr>
            <a:fld id="{21A04C8B-D170-EA4D-813C-A707CAF67DC5}" type="slidenum">
              <a:rPr lang="en-US" sz="1200"/>
              <a:pPr>
                <a:lnSpc>
                  <a:spcPct val="80000"/>
                </a:lnSpc>
              </a:pPr>
              <a:t>16</a:t>
            </a:fld>
            <a:endParaRPr lang="en-US" sz="1200"/>
          </a:p>
        </p:txBody>
      </p:sp>
      <p:sp>
        <p:nvSpPr>
          <p:cNvPr id="27651" name="Title 3"/>
          <p:cNvSpPr>
            <a:spLocks noGrp="1"/>
          </p:cNvSpPr>
          <p:nvPr>
            <p:ph type="title"/>
          </p:nvPr>
        </p:nvSpPr>
        <p:spPr>
          <a:xfrm>
            <a:off x="639763" y="274638"/>
            <a:ext cx="7954962" cy="869950"/>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8" name="TextBox 7"/>
          <p:cNvSpPr txBox="1"/>
          <p:nvPr/>
        </p:nvSpPr>
        <p:spPr>
          <a:xfrm>
            <a:off x="674688" y="1633538"/>
            <a:ext cx="7907337" cy="3195637"/>
          </a:xfrm>
          <a:prstGeom prst="rect">
            <a:avLst/>
          </a:prstGeom>
          <a:noFill/>
        </p:spPr>
        <p:txBody>
          <a:bodyPr>
            <a:prstTxWarp prst="textNoShape">
              <a:avLst/>
            </a:prstTxWarp>
            <a:spAutoFit/>
          </a:bodyPr>
          <a:lstStyle/>
          <a:p>
            <a:pPr eaLnBrk="1" hangingPunct="1">
              <a:lnSpc>
                <a:spcPts val="2200"/>
              </a:lnSpc>
              <a:buClr>
                <a:schemeClr val="accent1"/>
              </a:buClr>
              <a:buSzPct val="60000"/>
            </a:pPr>
            <a:r>
              <a:rPr lang="en-US" sz="1800" b="1">
                <a:latin typeface="Calibri" charset="0"/>
              </a:rPr>
              <a:t>STAAR Component: Postsecondary Readiness Standard</a:t>
            </a:r>
          </a:p>
          <a:p>
            <a:pPr eaLnBrk="1" hangingPunct="1">
              <a:lnSpc>
                <a:spcPts val="2200"/>
              </a:lnSpc>
              <a:buClr>
                <a:schemeClr val="accent1"/>
              </a:buClr>
              <a:buSzPct val="60000"/>
            </a:pPr>
            <a:endParaRPr lang="en-US" sz="1800">
              <a:latin typeface="Calibri" charset="0"/>
            </a:endParaRPr>
          </a:p>
          <a:p>
            <a:pPr eaLnBrk="1" hangingPunct="1">
              <a:lnSpc>
                <a:spcPts val="2200"/>
              </a:lnSpc>
              <a:buClr>
                <a:srgbClr val="C45816"/>
              </a:buClr>
              <a:buSzPct val="125000"/>
              <a:buFont typeface="Wingdings" charset="2"/>
              <a:buChar char="§"/>
            </a:pPr>
            <a:r>
              <a:rPr lang="en-US" sz="1800">
                <a:latin typeface="Calibri" charset="0"/>
              </a:rPr>
              <a:t> </a:t>
            </a:r>
            <a:r>
              <a:rPr lang="en-US" sz="1800" b="1">
                <a:latin typeface="Calibri" charset="0"/>
              </a:rPr>
              <a:t>Assessments</a:t>
            </a:r>
          </a:p>
          <a:p>
            <a:pPr eaLnBrk="1" hangingPunct="1">
              <a:lnSpc>
                <a:spcPts val="2200"/>
              </a:lnSpc>
              <a:buClr>
                <a:schemeClr val="accent1"/>
              </a:buClr>
              <a:buSzPct val="60000"/>
              <a:buFont typeface="Wingdings 2" charset="2"/>
              <a:buChar char=""/>
            </a:pPr>
            <a:r>
              <a:rPr lang="en-US" sz="1800">
                <a:latin typeface="Calibri" charset="0"/>
              </a:rPr>
              <a:t>STAAR and STAAR Modified or EOC Substitute Assessments</a:t>
            </a:r>
          </a:p>
          <a:p>
            <a:pPr eaLnBrk="1" hangingPunct="1">
              <a:lnSpc>
                <a:spcPts val="2200"/>
              </a:lnSpc>
              <a:buClr>
                <a:schemeClr val="accent1"/>
              </a:buClr>
              <a:buSzPct val="60000"/>
              <a:buFont typeface="Wingdings 2" charset="2"/>
              <a:buChar char=""/>
            </a:pPr>
            <a:endParaRPr lang="en-US" sz="1800" b="1">
              <a:latin typeface="Calibri" charset="0"/>
            </a:endParaRPr>
          </a:p>
          <a:p>
            <a:pPr eaLnBrk="1" hangingPunct="1">
              <a:lnSpc>
                <a:spcPts val="2200"/>
              </a:lnSpc>
              <a:buClr>
                <a:srgbClr val="C45816"/>
              </a:buClr>
              <a:buSzPct val="125000"/>
              <a:buFont typeface="Wingdings" charset="2"/>
              <a:buChar char="§"/>
            </a:pPr>
            <a:r>
              <a:rPr lang="en-US" sz="1800" b="1">
                <a:latin typeface="Calibri" charset="0"/>
              </a:rPr>
              <a:t>Performance Standard</a:t>
            </a:r>
          </a:p>
          <a:p>
            <a:pPr eaLnBrk="1" hangingPunct="1">
              <a:lnSpc>
                <a:spcPts val="2200"/>
              </a:lnSpc>
              <a:buClr>
                <a:schemeClr val="accent1"/>
              </a:buClr>
              <a:buSzPct val="60000"/>
              <a:buFont typeface="Wingdings 2" charset="2"/>
              <a:buChar char=""/>
            </a:pPr>
            <a:r>
              <a:rPr lang="en-US" sz="1800">
                <a:latin typeface="Calibri" charset="0"/>
              </a:rPr>
              <a:t>Meeting Postsecondary Readiness standard (Final Level II or above or equivalency standard) on two or more subjects</a:t>
            </a:r>
          </a:p>
          <a:p>
            <a:pPr eaLnBrk="1" hangingPunct="1">
              <a:lnSpc>
                <a:spcPts val="2200"/>
              </a:lnSpc>
              <a:buClr>
                <a:schemeClr val="accent1"/>
              </a:buClr>
              <a:buSzPct val="60000"/>
              <a:buFont typeface="Wingdings 2" charset="2"/>
              <a:buChar char=""/>
            </a:pPr>
            <a:endParaRPr lang="en-US" sz="1800">
              <a:latin typeface="Calibri" charset="0"/>
            </a:endParaRPr>
          </a:p>
          <a:p>
            <a:pPr eaLnBrk="1" hangingPunct="1">
              <a:lnSpc>
                <a:spcPts val="2200"/>
              </a:lnSpc>
              <a:buClr>
                <a:srgbClr val="C45816"/>
              </a:buClr>
              <a:buSzPct val="125000"/>
              <a:buFont typeface="Wingdings" charset="2"/>
              <a:buChar char="§"/>
            </a:pPr>
            <a:r>
              <a:rPr lang="en-US" sz="1800" b="1">
                <a:latin typeface="Calibri" charset="0"/>
              </a:rPr>
              <a:t>Subjects</a:t>
            </a:r>
          </a:p>
          <a:p>
            <a:pPr eaLnBrk="1" hangingPunct="1">
              <a:lnSpc>
                <a:spcPts val="2200"/>
              </a:lnSpc>
              <a:buClr>
                <a:schemeClr val="accent1"/>
              </a:buClr>
              <a:buSzPct val="60000"/>
              <a:buFont typeface="Wingdings 2" charset="2"/>
              <a:buChar char=""/>
            </a:pPr>
            <a:r>
              <a:rPr lang="en-US" sz="1800">
                <a:latin typeface="Calibri" charset="0"/>
              </a:rPr>
              <a:t>Reading, Writing, Mathematics, Science, and Social Studies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2"/>
          </p:nvPr>
        </p:nvSpPr>
        <p:spPr bwMode="auto">
          <a:noFill/>
          <a:ln>
            <a:miter lim="800000"/>
            <a:headEnd/>
            <a:tailEnd/>
          </a:ln>
        </p:spPr>
        <p:txBody>
          <a:bodyPr/>
          <a:lstStyle/>
          <a:p>
            <a:pPr>
              <a:lnSpc>
                <a:spcPct val="80000"/>
              </a:lnSpc>
            </a:pPr>
            <a:fld id="{56D7BD90-2FF1-6B46-9FDF-3EED89A78045}" type="slidenum">
              <a:rPr lang="en-US" sz="1200"/>
              <a:pPr>
                <a:lnSpc>
                  <a:spcPct val="80000"/>
                </a:lnSpc>
              </a:pPr>
              <a:t>17</a:t>
            </a:fld>
            <a:endParaRPr lang="en-US" sz="1200"/>
          </a:p>
        </p:txBody>
      </p:sp>
      <p:sp>
        <p:nvSpPr>
          <p:cNvPr id="28675" name="Title 3"/>
          <p:cNvSpPr>
            <a:spLocks noGrp="1"/>
          </p:cNvSpPr>
          <p:nvPr>
            <p:ph type="title"/>
          </p:nvPr>
        </p:nvSpPr>
        <p:spPr>
          <a:xfrm>
            <a:off x="639763" y="274638"/>
            <a:ext cx="7954962" cy="869950"/>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8" name="TextBox 7"/>
          <p:cNvSpPr txBox="1"/>
          <p:nvPr/>
        </p:nvSpPr>
        <p:spPr>
          <a:xfrm>
            <a:off x="693738" y="1657350"/>
            <a:ext cx="7907337" cy="3749675"/>
          </a:xfrm>
          <a:prstGeom prst="rect">
            <a:avLst/>
          </a:prstGeom>
          <a:noFill/>
        </p:spPr>
        <p:txBody>
          <a:bodyPr>
            <a:prstTxWarp prst="textNoShape">
              <a:avLst/>
            </a:prstTxWarp>
            <a:spAutoFit/>
          </a:bodyPr>
          <a:lstStyle/>
          <a:p>
            <a:pPr eaLnBrk="1" hangingPunct="1">
              <a:lnSpc>
                <a:spcPts val="2200"/>
              </a:lnSpc>
              <a:buClr>
                <a:schemeClr val="accent1"/>
              </a:buClr>
              <a:buSzPct val="60000"/>
            </a:pPr>
            <a:r>
              <a:rPr lang="en-US" sz="1800" b="1">
                <a:latin typeface="Calibri" charset="0"/>
              </a:rPr>
              <a:t>Graduation Rate (or Annual Dropout Rate) Component</a:t>
            </a:r>
          </a:p>
          <a:p>
            <a:pPr eaLnBrk="1" hangingPunct="1">
              <a:lnSpc>
                <a:spcPts val="2200"/>
              </a:lnSpc>
              <a:buClr>
                <a:schemeClr val="accent1"/>
              </a:buClr>
              <a:buSzPct val="60000"/>
            </a:pPr>
            <a:endParaRPr lang="en-US" sz="1800" b="1">
              <a:latin typeface="Calibri" charset="0"/>
            </a:endParaRPr>
          </a:p>
          <a:p>
            <a:pPr eaLnBrk="1" hangingPunct="1">
              <a:lnSpc>
                <a:spcPts val="2200"/>
              </a:lnSpc>
              <a:buClr>
                <a:schemeClr val="accent1"/>
              </a:buClr>
              <a:buSzPct val="60000"/>
            </a:pPr>
            <a:r>
              <a:rPr lang="en-US" sz="1800" b="1">
                <a:latin typeface="Calibri" charset="0"/>
              </a:rPr>
              <a:t>Graduation Rate</a:t>
            </a:r>
          </a:p>
          <a:p>
            <a:pPr eaLnBrk="1" hangingPunct="1">
              <a:lnSpc>
                <a:spcPts val="2200"/>
              </a:lnSpc>
              <a:buClr>
                <a:schemeClr val="accent1"/>
              </a:buClr>
              <a:buSzPct val="60000"/>
            </a:pPr>
            <a:endParaRPr lang="en-US" sz="1800">
              <a:latin typeface="Calibri" charset="0"/>
            </a:endParaRPr>
          </a:p>
          <a:p>
            <a:pPr eaLnBrk="1" hangingPunct="1">
              <a:lnSpc>
                <a:spcPts val="2200"/>
              </a:lnSpc>
              <a:buClr>
                <a:srgbClr val="C45816"/>
              </a:buClr>
              <a:buSzPct val="125000"/>
              <a:buFont typeface="Wingdings" charset="2"/>
              <a:buChar char="§"/>
            </a:pPr>
            <a:r>
              <a:rPr lang="en-US" sz="1800" b="1">
                <a:latin typeface="Calibri" charset="0"/>
              </a:rPr>
              <a:t>Performance Standard</a:t>
            </a:r>
            <a:br>
              <a:rPr lang="en-US" sz="1800" b="1">
                <a:latin typeface="Calibri" charset="0"/>
              </a:rPr>
            </a:br>
            <a:r>
              <a:rPr lang="en-US" sz="1800">
                <a:latin typeface="Calibri" charset="0"/>
              </a:rPr>
              <a:t>Combined performance across graduation rates (or annual dropout rate, if graduation rate is not available). Whichever graduation rate that contributes </a:t>
            </a:r>
            <a:br>
              <a:rPr lang="en-US" sz="1800">
                <a:latin typeface="Calibri" charset="0"/>
              </a:rPr>
            </a:br>
            <a:r>
              <a:rPr lang="en-US" sz="1800">
                <a:latin typeface="Calibri" charset="0"/>
              </a:rPr>
              <a:t>the most points to the index is applied.</a:t>
            </a:r>
            <a:br>
              <a:rPr lang="en-US" sz="1800">
                <a:latin typeface="Calibri" charset="0"/>
              </a:rPr>
            </a:br>
            <a:endParaRPr lang="en-US" sz="1800">
              <a:latin typeface="Calibri" charset="0"/>
            </a:endParaRPr>
          </a:p>
          <a:p>
            <a:pPr eaLnBrk="1" hangingPunct="1">
              <a:lnSpc>
                <a:spcPts val="2200"/>
              </a:lnSpc>
              <a:buClr>
                <a:schemeClr val="accent1"/>
              </a:buClr>
              <a:buSzPct val="60000"/>
              <a:buFont typeface="Wingdings 2" charset="2"/>
              <a:buChar char=""/>
            </a:pPr>
            <a:r>
              <a:rPr lang="en-US" sz="1800">
                <a:latin typeface="Calibri" charset="0"/>
              </a:rPr>
              <a:t>Class of 2013 Four-year Graduation Rate for grades 9-12 </a:t>
            </a:r>
          </a:p>
          <a:p>
            <a:pPr eaLnBrk="1" hangingPunct="1">
              <a:lnSpc>
                <a:spcPts val="2200"/>
              </a:lnSpc>
              <a:buClr>
                <a:schemeClr val="accent1"/>
              </a:buClr>
              <a:buSzPct val="60000"/>
            </a:pPr>
            <a:r>
              <a:rPr lang="en-US" sz="1800">
                <a:latin typeface="Calibri" charset="0"/>
              </a:rPr>
              <a:t>                                                   or</a:t>
            </a:r>
          </a:p>
          <a:p>
            <a:pPr eaLnBrk="1" hangingPunct="1">
              <a:lnSpc>
                <a:spcPts val="2200"/>
              </a:lnSpc>
              <a:buClr>
                <a:schemeClr val="accent1"/>
              </a:buClr>
              <a:buSzPct val="60000"/>
              <a:buFont typeface="Wingdings 2" charset="2"/>
              <a:buChar char=""/>
            </a:pPr>
            <a:r>
              <a:rPr lang="en-US" sz="1800">
                <a:latin typeface="Calibri" charset="0"/>
              </a:rPr>
              <a:t>Class of 2012 Five-year Graduation Rate for grades 9-12</a:t>
            </a:r>
            <a:br>
              <a:rPr lang="en-US" sz="1800">
                <a:latin typeface="Calibri" charset="0"/>
              </a:rPr>
            </a:br>
            <a:endParaRPr lang="en-US" sz="1800">
              <a:latin typeface="Calibri"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4"/>
          <p:cNvSpPr>
            <a:spLocks noGrp="1"/>
          </p:cNvSpPr>
          <p:nvPr>
            <p:ph type="sldNum" sz="quarter" idx="12"/>
          </p:nvPr>
        </p:nvSpPr>
        <p:spPr bwMode="auto">
          <a:noFill/>
          <a:ln>
            <a:miter lim="800000"/>
            <a:headEnd/>
            <a:tailEnd/>
          </a:ln>
        </p:spPr>
        <p:txBody>
          <a:bodyPr/>
          <a:lstStyle/>
          <a:p>
            <a:pPr>
              <a:lnSpc>
                <a:spcPct val="80000"/>
              </a:lnSpc>
            </a:pPr>
            <a:fld id="{A6284B5B-DCFB-A04F-8085-073D4C449872}" type="slidenum">
              <a:rPr lang="en-US" sz="1200"/>
              <a:pPr>
                <a:lnSpc>
                  <a:spcPct val="80000"/>
                </a:lnSpc>
              </a:pPr>
              <a:t>18</a:t>
            </a:fld>
            <a:endParaRPr lang="en-US" sz="1200"/>
          </a:p>
        </p:txBody>
      </p:sp>
      <p:sp>
        <p:nvSpPr>
          <p:cNvPr id="29699" name="Title 3"/>
          <p:cNvSpPr>
            <a:spLocks noGrp="1"/>
          </p:cNvSpPr>
          <p:nvPr>
            <p:ph type="title"/>
          </p:nvPr>
        </p:nvSpPr>
        <p:spPr>
          <a:xfrm>
            <a:off x="639763" y="274638"/>
            <a:ext cx="7954962" cy="869950"/>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5" name="TextBox 4"/>
          <p:cNvSpPr txBox="1"/>
          <p:nvPr/>
        </p:nvSpPr>
        <p:spPr>
          <a:xfrm>
            <a:off x="693738" y="1709738"/>
            <a:ext cx="7907337" cy="3179762"/>
          </a:xfrm>
          <a:prstGeom prst="rect">
            <a:avLst/>
          </a:prstGeom>
          <a:noFill/>
        </p:spPr>
        <p:txBody>
          <a:bodyPr>
            <a:prstTxWarp prst="textNoShape">
              <a:avLst/>
            </a:prstTxWarp>
            <a:spAutoFit/>
          </a:bodyPr>
          <a:lstStyle/>
          <a:p>
            <a:pPr eaLnBrk="1" hangingPunct="1">
              <a:lnSpc>
                <a:spcPts val="2200"/>
              </a:lnSpc>
              <a:buClr>
                <a:schemeClr val="accent1"/>
              </a:buClr>
              <a:buSzPct val="60000"/>
            </a:pPr>
            <a:r>
              <a:rPr lang="en-US" sz="1800" b="1">
                <a:latin typeface="Calibri" charset="0"/>
              </a:rPr>
              <a:t>Graduation Rate (or Annual Dropout Rate) Component</a:t>
            </a:r>
          </a:p>
          <a:p>
            <a:pPr eaLnBrk="1" hangingPunct="1">
              <a:lnSpc>
                <a:spcPts val="2200"/>
              </a:lnSpc>
              <a:buClr>
                <a:schemeClr val="accent1"/>
              </a:buClr>
              <a:buSzPct val="60000"/>
            </a:pPr>
            <a:endParaRPr lang="en-US" sz="1800" b="1">
              <a:latin typeface="Calibri" charset="0"/>
            </a:endParaRPr>
          </a:p>
          <a:p>
            <a:pPr eaLnBrk="1" hangingPunct="1">
              <a:lnSpc>
                <a:spcPts val="2200"/>
              </a:lnSpc>
              <a:buClr>
                <a:schemeClr val="accent1"/>
              </a:buClr>
              <a:buSzPct val="60000"/>
            </a:pPr>
            <a:r>
              <a:rPr lang="en-US" sz="1800" b="1">
                <a:latin typeface="Calibri" charset="0"/>
              </a:rPr>
              <a:t>Annual Dropout Rate</a:t>
            </a:r>
          </a:p>
          <a:p>
            <a:pPr eaLnBrk="1" hangingPunct="1">
              <a:lnSpc>
                <a:spcPts val="2200"/>
              </a:lnSpc>
              <a:buClr>
                <a:schemeClr val="accent1"/>
              </a:buClr>
              <a:buSzPct val="60000"/>
            </a:pPr>
            <a:endParaRPr lang="en-US" sz="1800" b="1">
              <a:latin typeface="Calibri" charset="0"/>
            </a:endParaRPr>
          </a:p>
          <a:p>
            <a:pPr eaLnBrk="1" hangingPunct="1">
              <a:lnSpc>
                <a:spcPts val="2200"/>
              </a:lnSpc>
              <a:buClr>
                <a:schemeClr val="accent1"/>
              </a:buClr>
              <a:buSzPct val="60000"/>
            </a:pPr>
            <a:r>
              <a:rPr lang="en-US" sz="1800">
                <a:latin typeface="Calibri" charset="0"/>
              </a:rPr>
              <a:t>Only applies when four-year or five-year graduation rates are not available.</a:t>
            </a:r>
          </a:p>
          <a:p>
            <a:pPr eaLnBrk="1" hangingPunct="1">
              <a:lnSpc>
                <a:spcPts val="2200"/>
              </a:lnSpc>
              <a:buClr>
                <a:srgbClr val="C45816"/>
              </a:buClr>
              <a:buSzPct val="150000"/>
            </a:pPr>
            <a:endParaRPr lang="en-US" sz="1800">
              <a:latin typeface="Calibri" charset="0"/>
            </a:endParaRPr>
          </a:p>
          <a:p>
            <a:pPr eaLnBrk="1" hangingPunct="1">
              <a:lnSpc>
                <a:spcPts val="2200"/>
              </a:lnSpc>
              <a:buClr>
                <a:srgbClr val="C45816"/>
              </a:buClr>
              <a:buSzPct val="150000"/>
              <a:buFont typeface="Wingdings" charset="2"/>
              <a:buChar char="§"/>
            </a:pPr>
            <a:r>
              <a:rPr lang="en-US" sz="1800" b="1">
                <a:latin typeface="Calibri" charset="0"/>
              </a:rPr>
              <a:t>Annual Dropout Rate</a:t>
            </a:r>
          </a:p>
          <a:p>
            <a:pPr eaLnBrk="1" hangingPunct="1">
              <a:lnSpc>
                <a:spcPts val="2200"/>
              </a:lnSpc>
              <a:buClr>
                <a:schemeClr val="accent1"/>
              </a:buClr>
              <a:buSzPct val="60000"/>
              <a:buFont typeface="Wingdings 2" charset="2"/>
              <a:buChar char=""/>
            </a:pPr>
            <a:r>
              <a:rPr lang="en-US" sz="1800">
                <a:latin typeface="Calibri" charset="0"/>
                <a:ea typeface="Times New Roman" charset="0"/>
                <a:cs typeface="Calibri" charset="0"/>
              </a:rPr>
              <a:t>Calculated by dividing the number of students in grades 9-12 designated as having dropped out by the number of students enrolled in grades 9-12 at </a:t>
            </a:r>
            <a:br>
              <a:rPr lang="en-US" sz="1800">
                <a:latin typeface="Calibri" charset="0"/>
                <a:ea typeface="Times New Roman" charset="0"/>
                <a:cs typeface="Calibri" charset="0"/>
              </a:rPr>
            </a:br>
            <a:r>
              <a:rPr lang="en-US" sz="1800">
                <a:latin typeface="Calibri" charset="0"/>
                <a:ea typeface="Times New Roman" charset="0"/>
                <a:cs typeface="Calibri" charset="0"/>
              </a:rPr>
              <a:t>any time during the 2012-13 school year. </a:t>
            </a:r>
          </a:p>
          <a:p>
            <a:pPr eaLnBrk="1" hangingPunct="1">
              <a:lnSpc>
                <a:spcPts val="2200"/>
              </a:lnSpc>
              <a:buClr>
                <a:srgbClr val="C45816"/>
              </a:buClr>
              <a:buSzPct val="150000"/>
            </a:pPr>
            <a:endParaRPr lang="en-US" sz="1600" b="1">
              <a:latin typeface="Calibri"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a:spLocks noGrp="1"/>
          </p:cNvSpPr>
          <p:nvPr>
            <p:ph type="sldNum" sz="quarter" idx="12"/>
          </p:nvPr>
        </p:nvSpPr>
        <p:spPr bwMode="auto">
          <a:noFill/>
          <a:ln>
            <a:miter lim="800000"/>
            <a:headEnd/>
            <a:tailEnd/>
          </a:ln>
        </p:spPr>
        <p:txBody>
          <a:bodyPr/>
          <a:lstStyle/>
          <a:p>
            <a:pPr>
              <a:lnSpc>
                <a:spcPct val="80000"/>
              </a:lnSpc>
            </a:pPr>
            <a:fld id="{A2C30732-1401-B34A-93B0-246DD58E43A6}" type="slidenum">
              <a:rPr lang="en-US" sz="1200"/>
              <a:pPr>
                <a:lnSpc>
                  <a:spcPct val="80000"/>
                </a:lnSpc>
              </a:pPr>
              <a:t>19</a:t>
            </a:fld>
            <a:endParaRPr lang="en-US" sz="1200"/>
          </a:p>
        </p:txBody>
      </p:sp>
      <p:sp>
        <p:nvSpPr>
          <p:cNvPr id="30723" name="Title 3"/>
          <p:cNvSpPr>
            <a:spLocks noGrp="1"/>
          </p:cNvSpPr>
          <p:nvPr>
            <p:ph type="title"/>
          </p:nvPr>
        </p:nvSpPr>
        <p:spPr>
          <a:xfrm>
            <a:off x="639763" y="274638"/>
            <a:ext cx="7954962" cy="869950"/>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6" name="TextBox 5"/>
          <p:cNvSpPr txBox="1"/>
          <p:nvPr/>
        </p:nvSpPr>
        <p:spPr>
          <a:xfrm>
            <a:off x="684213" y="1685925"/>
            <a:ext cx="7907337" cy="4597400"/>
          </a:xfrm>
          <a:prstGeom prst="rect">
            <a:avLst/>
          </a:prstGeom>
          <a:noFill/>
        </p:spPr>
        <p:txBody>
          <a:bodyPr>
            <a:prstTxWarp prst="textNoShape">
              <a:avLst/>
            </a:prstTxWarp>
            <a:spAutoFit/>
          </a:bodyPr>
          <a:lstStyle/>
          <a:p>
            <a:pPr eaLnBrk="1" hangingPunct="1">
              <a:lnSpc>
                <a:spcPts val="2200"/>
              </a:lnSpc>
              <a:buClr>
                <a:schemeClr val="accent1"/>
              </a:buClr>
              <a:buSzPct val="60000"/>
            </a:pPr>
            <a:r>
              <a:rPr lang="en-US" sz="1800" b="1">
                <a:latin typeface="Calibri" charset="0"/>
              </a:rPr>
              <a:t>Graduation Plan (RHSP/DAP Rate) Component</a:t>
            </a:r>
          </a:p>
          <a:p>
            <a:pPr eaLnBrk="1" hangingPunct="1">
              <a:lnSpc>
                <a:spcPts val="2200"/>
              </a:lnSpc>
              <a:buClr>
                <a:schemeClr val="accent1"/>
              </a:buClr>
              <a:buSzPct val="60000"/>
            </a:pPr>
            <a:endParaRPr lang="en-US" sz="1800" b="1">
              <a:latin typeface="Calibri" charset="0"/>
            </a:endParaRPr>
          </a:p>
          <a:p>
            <a:pPr eaLnBrk="1" hangingPunct="1">
              <a:lnSpc>
                <a:spcPts val="2200"/>
              </a:lnSpc>
              <a:buClr>
                <a:srgbClr val="C45816"/>
              </a:buClr>
              <a:buSzPct val="125000"/>
              <a:buFont typeface="Wingdings" charset="2"/>
              <a:buChar char="§"/>
            </a:pPr>
            <a:r>
              <a:rPr lang="en-US" sz="1800">
                <a:latin typeface="Calibri" charset="0"/>
              </a:rPr>
              <a:t>Based on a four-year longitudinal cohort that represents the percent of </a:t>
            </a:r>
            <a:br>
              <a:rPr lang="en-US" sz="1800">
                <a:latin typeface="Calibri" charset="0"/>
              </a:rPr>
            </a:br>
            <a:r>
              <a:rPr lang="en-US" sz="1800">
                <a:latin typeface="Calibri" charset="0"/>
              </a:rPr>
              <a:t>students in the Class of 2013, who began grade 9 in 2009-10, and graduated under the Recommended High School Program (RHSP)/Distinguished Achievement Program (DAP).</a:t>
            </a:r>
            <a:r>
              <a:rPr lang="en-US" sz="1800" b="1">
                <a:solidFill>
                  <a:schemeClr val="accent1"/>
                </a:solidFill>
                <a:latin typeface="Calibri" charset="0"/>
              </a:rPr>
              <a:t> </a:t>
            </a:r>
          </a:p>
          <a:p>
            <a:pPr eaLnBrk="1" hangingPunct="1">
              <a:lnSpc>
                <a:spcPts val="2200"/>
              </a:lnSpc>
              <a:buClr>
                <a:srgbClr val="C45816"/>
              </a:buClr>
              <a:buSzPct val="125000"/>
              <a:buFont typeface="Wingdings" charset="2"/>
              <a:buChar char="§"/>
            </a:pPr>
            <a:endParaRPr lang="en-US" sz="1800" b="1">
              <a:solidFill>
                <a:schemeClr val="accent1"/>
              </a:solidFill>
              <a:latin typeface="Calibri" charset="0"/>
            </a:endParaRPr>
          </a:p>
          <a:p>
            <a:pPr eaLnBrk="1" hangingPunct="1">
              <a:lnSpc>
                <a:spcPts val="2200"/>
              </a:lnSpc>
              <a:buClr>
                <a:srgbClr val="C45816"/>
              </a:buClr>
              <a:buSzPct val="125000"/>
            </a:pPr>
            <a:r>
              <a:rPr lang="en-US" sz="1800">
                <a:latin typeface="Calibri" charset="0"/>
              </a:rPr>
              <a:t>                                                               or</a:t>
            </a:r>
          </a:p>
          <a:p>
            <a:pPr eaLnBrk="1" hangingPunct="1">
              <a:lnSpc>
                <a:spcPts val="2200"/>
              </a:lnSpc>
              <a:buClr>
                <a:srgbClr val="C45816"/>
              </a:buClr>
              <a:buSzPct val="125000"/>
              <a:buFont typeface="Wingdings" charset="2"/>
              <a:buChar char="§"/>
            </a:pPr>
            <a:endParaRPr lang="en-US" sz="1800">
              <a:latin typeface="Calibri" charset="0"/>
            </a:endParaRPr>
          </a:p>
          <a:p>
            <a:pPr eaLnBrk="1" hangingPunct="1">
              <a:lnSpc>
                <a:spcPts val="2200"/>
              </a:lnSpc>
              <a:buClr>
                <a:srgbClr val="C45816"/>
              </a:buClr>
              <a:buSzPct val="125000"/>
              <a:buFont typeface="Wingdings" charset="2"/>
              <a:buChar char="§"/>
            </a:pPr>
            <a:r>
              <a:rPr lang="en-US" sz="1800">
                <a:latin typeface="Calibri" charset="0"/>
              </a:rPr>
              <a:t>The annual percent of RHSP/DAP graduates for the 2012-13 school year for districts and campuses that do not have a four-year longitudinal graduation cohort or do not meet the minimum size requirement.</a:t>
            </a:r>
          </a:p>
          <a:p>
            <a:pPr eaLnBrk="1" hangingPunct="1">
              <a:lnSpc>
                <a:spcPts val="2200"/>
              </a:lnSpc>
              <a:buClr>
                <a:srgbClr val="C45816"/>
              </a:buClr>
              <a:buSzPct val="125000"/>
              <a:buFont typeface="Wingdings" charset="2"/>
              <a:buChar char="§"/>
            </a:pPr>
            <a:endParaRPr lang="en-US" sz="1800">
              <a:latin typeface="Calibri" charset="0"/>
            </a:endParaRPr>
          </a:p>
          <a:p>
            <a:pPr eaLnBrk="1" hangingPunct="1">
              <a:lnSpc>
                <a:spcPts val="2200"/>
              </a:lnSpc>
              <a:buClr>
                <a:srgbClr val="C45816"/>
              </a:buClr>
              <a:buSzPct val="125000"/>
              <a:buFont typeface="Wingdings" charset="2"/>
              <a:buChar char="§"/>
            </a:pPr>
            <a:r>
              <a:rPr lang="en-US" sz="1800">
                <a:latin typeface="Calibri" charset="0"/>
              </a:rPr>
              <a:t>The annual RHSP/DAP graduation rate also applies to new campuses until sufficient data is available to calculate a longitudinal graduation rate.</a:t>
            </a:r>
          </a:p>
          <a:p>
            <a:pPr eaLnBrk="1" hangingPunct="1">
              <a:lnSpc>
                <a:spcPts val="2200"/>
              </a:lnSpc>
              <a:buClr>
                <a:srgbClr val="C45816"/>
              </a:buClr>
              <a:buSzPct val="150000"/>
            </a:pPr>
            <a:endParaRPr lang="en-US" sz="1800" b="1">
              <a:latin typeface="Calibri"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a:xfrm>
            <a:off x="687388" y="328613"/>
            <a:ext cx="8275637" cy="869950"/>
          </a:xfrm>
        </p:spPr>
        <p:txBody>
          <a:bodyPr/>
          <a:lstStyle/>
          <a:p>
            <a:pPr eaLnBrk="1" hangingPunct="1">
              <a:lnSpc>
                <a:spcPts val="3200"/>
              </a:lnSpc>
            </a:pPr>
            <a:r>
              <a:rPr lang="en-US" sz="3000" b="1">
                <a:solidFill>
                  <a:schemeClr val="accent1"/>
                </a:solidFill>
                <a:latin typeface="Goudy Old Style" charset="0"/>
              </a:rPr>
              <a:t>Accountability Goals</a:t>
            </a:r>
          </a:p>
        </p:txBody>
      </p:sp>
      <p:sp>
        <p:nvSpPr>
          <p:cNvPr id="13315" name="Slide Number Placeholder 3"/>
          <p:cNvSpPr>
            <a:spLocks noGrp="1"/>
          </p:cNvSpPr>
          <p:nvPr>
            <p:ph type="sldNum" sz="quarter" idx="12"/>
          </p:nvPr>
        </p:nvSpPr>
        <p:spPr bwMode="auto">
          <a:noFill/>
          <a:ln>
            <a:miter lim="800000"/>
            <a:headEnd/>
            <a:tailEnd/>
          </a:ln>
        </p:spPr>
        <p:txBody>
          <a:bodyPr/>
          <a:lstStyle/>
          <a:p>
            <a:pPr>
              <a:lnSpc>
                <a:spcPct val="80000"/>
              </a:lnSpc>
            </a:pPr>
            <a:fld id="{3F55C1C8-829D-284C-8C3F-5D5A621D0303}" type="slidenum">
              <a:rPr lang="en-US" sz="1200"/>
              <a:pPr>
                <a:lnSpc>
                  <a:spcPct val="80000"/>
                </a:lnSpc>
              </a:pPr>
              <a:t>2</a:t>
            </a:fld>
            <a:endParaRPr lang="en-US" sz="1200"/>
          </a:p>
        </p:txBody>
      </p:sp>
      <p:sp>
        <p:nvSpPr>
          <p:cNvPr id="13316" name="Text Placeholder 5"/>
          <p:cNvSpPr txBox="1">
            <a:spLocks/>
          </p:cNvSpPr>
          <p:nvPr/>
        </p:nvSpPr>
        <p:spPr bwMode="auto">
          <a:xfrm>
            <a:off x="636588" y="1706563"/>
            <a:ext cx="8216900" cy="4611687"/>
          </a:xfrm>
          <a:prstGeom prst="rect">
            <a:avLst/>
          </a:prstGeom>
          <a:noFill/>
          <a:ln w="9525">
            <a:noFill/>
            <a:miter lim="800000"/>
            <a:headEnd/>
            <a:tailEnd/>
          </a:ln>
        </p:spPr>
        <p:txBody>
          <a:bodyPr>
            <a:prstTxWarp prst="textNoShape">
              <a:avLst/>
            </a:prstTxWarp>
          </a:bodyPr>
          <a:lstStyle/>
          <a:p>
            <a:pPr marL="457200" indent="-457200" eaLnBrk="1" hangingPunct="1">
              <a:lnSpc>
                <a:spcPts val="2800"/>
              </a:lnSpc>
              <a:buClr>
                <a:srgbClr val="C45816"/>
              </a:buClr>
              <a:buSzPct val="150000"/>
              <a:tabLst>
                <a:tab pos="1947863" algn="l"/>
                <a:tab pos="2405063" algn="l"/>
              </a:tabLst>
            </a:pPr>
            <a:endParaRPr lang="en-US">
              <a:latin typeface="Calibri" charset="0"/>
            </a:endParaRPr>
          </a:p>
        </p:txBody>
      </p:sp>
      <p:sp>
        <p:nvSpPr>
          <p:cNvPr id="6" name="Rectangle 5"/>
          <p:cNvSpPr/>
          <p:nvPr/>
        </p:nvSpPr>
        <p:spPr>
          <a:xfrm>
            <a:off x="706438" y="1690688"/>
            <a:ext cx="8142287" cy="4619625"/>
          </a:xfrm>
          <a:prstGeom prst="rect">
            <a:avLst/>
          </a:prstGeom>
        </p:spPr>
        <p:txBody>
          <a:bodyPr>
            <a:prstTxWarp prst="textNoShape">
              <a:avLst/>
            </a:prstTxWarp>
            <a:spAutoFit/>
          </a:bodyPr>
          <a:lstStyle/>
          <a:p>
            <a:pPr marL="339725" indent="-339725" eaLnBrk="1" hangingPunct="1">
              <a:lnSpc>
                <a:spcPts val="2200"/>
              </a:lnSpc>
              <a:buClr>
                <a:srgbClr val="C45816"/>
              </a:buClr>
              <a:buSzPct val="150000"/>
            </a:pPr>
            <a:r>
              <a:rPr lang="en-US" sz="1800" b="1">
                <a:latin typeface="Calibri" charset="0"/>
                <a:ea typeface="Calibri" charset="0"/>
                <a:cs typeface="Calibri" charset="0"/>
              </a:rPr>
              <a:t>Texas will be among the top 10 states in postsecondary readiness by 2020.</a:t>
            </a:r>
          </a:p>
          <a:p>
            <a:pPr marL="339725" indent="-339725" eaLnBrk="1" hangingPunct="1">
              <a:lnSpc>
                <a:spcPts val="2200"/>
              </a:lnSpc>
              <a:buClr>
                <a:srgbClr val="C45816"/>
              </a:buClr>
              <a:buSzPct val="150000"/>
            </a:pPr>
            <a:endParaRPr lang="en-US" sz="1800">
              <a:latin typeface="Calibri" charset="0"/>
              <a:ea typeface="Calibri" charset="0"/>
              <a:cs typeface="Calibri" charset="0"/>
            </a:endParaRPr>
          </a:p>
          <a:p>
            <a:pPr marL="339725" indent="-339725"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Improve student achievement at all levels in the core subjects of the </a:t>
            </a:r>
            <a:br>
              <a:rPr lang="en-US" sz="1800">
                <a:latin typeface="Calibri" charset="0"/>
                <a:ea typeface="Calibri" charset="0"/>
                <a:cs typeface="Calibri" charset="0"/>
              </a:rPr>
            </a:br>
            <a:r>
              <a:rPr lang="en-US" sz="1800">
                <a:latin typeface="Calibri" charset="0"/>
                <a:ea typeface="Calibri" charset="0"/>
                <a:cs typeface="Calibri" charset="0"/>
              </a:rPr>
              <a:t>state curriculum.</a:t>
            </a:r>
          </a:p>
          <a:p>
            <a:pPr marL="339725" indent="-339725" eaLnBrk="1" hangingPunct="1">
              <a:lnSpc>
                <a:spcPts val="2200"/>
              </a:lnSpc>
              <a:buClr>
                <a:srgbClr val="C45816"/>
              </a:buClr>
              <a:buSzPct val="125000"/>
            </a:pPr>
            <a:endParaRPr lang="en-US" sz="1800">
              <a:latin typeface="Calibri" charset="0"/>
              <a:ea typeface="Calibri" charset="0"/>
              <a:cs typeface="Calibri" charset="0"/>
            </a:endParaRPr>
          </a:p>
          <a:p>
            <a:pPr marL="339725" indent="-339725"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Ensure the progress of all students toward achieving Advanced </a:t>
            </a:r>
            <a:br>
              <a:rPr lang="en-US" sz="1800">
                <a:latin typeface="Calibri" charset="0"/>
                <a:ea typeface="Calibri" charset="0"/>
                <a:cs typeface="Calibri" charset="0"/>
              </a:rPr>
            </a:br>
            <a:r>
              <a:rPr lang="en-US" sz="1800">
                <a:latin typeface="Calibri" charset="0"/>
                <a:ea typeface="Calibri" charset="0"/>
                <a:cs typeface="Calibri" charset="0"/>
              </a:rPr>
              <a:t>Academic Performance.</a:t>
            </a:r>
          </a:p>
          <a:p>
            <a:pPr marL="339725" indent="-339725" eaLnBrk="1" hangingPunct="1">
              <a:lnSpc>
                <a:spcPts val="2200"/>
              </a:lnSpc>
              <a:buClr>
                <a:srgbClr val="C45816"/>
              </a:buClr>
              <a:buSzPct val="125000"/>
            </a:pPr>
            <a:r>
              <a:rPr lang="en-US" sz="1800">
                <a:latin typeface="Calibri" charset="0"/>
                <a:ea typeface="Calibri" charset="0"/>
                <a:cs typeface="Calibri" charset="0"/>
              </a:rPr>
              <a:t> </a:t>
            </a:r>
          </a:p>
          <a:p>
            <a:pPr marL="339725" indent="-339725"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Close Advanced Academic Performance level gaps among groups.</a:t>
            </a:r>
          </a:p>
          <a:p>
            <a:pPr marL="339725" indent="-339725" eaLnBrk="1" hangingPunct="1">
              <a:lnSpc>
                <a:spcPts val="2200"/>
              </a:lnSpc>
              <a:buClr>
                <a:srgbClr val="C45816"/>
              </a:buClr>
              <a:buSzPct val="125000"/>
            </a:pPr>
            <a:endParaRPr lang="en-US" sz="1800">
              <a:latin typeface="Calibri" charset="0"/>
              <a:ea typeface="Calibri" charset="0"/>
              <a:cs typeface="Calibri" charset="0"/>
            </a:endParaRPr>
          </a:p>
          <a:p>
            <a:pPr marL="339725" indent="-339725"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Reward excellence based on other indicators in addition to state </a:t>
            </a:r>
            <a:br>
              <a:rPr lang="en-US" sz="1800">
                <a:latin typeface="Calibri" charset="0"/>
                <a:ea typeface="Calibri" charset="0"/>
                <a:cs typeface="Calibri" charset="0"/>
              </a:rPr>
            </a:br>
            <a:r>
              <a:rPr lang="en-US" sz="1800">
                <a:latin typeface="Calibri" charset="0"/>
                <a:ea typeface="Calibri" charset="0"/>
                <a:cs typeface="Calibri" charset="0"/>
              </a:rPr>
              <a:t>assessment results.</a:t>
            </a:r>
          </a:p>
          <a:p>
            <a:pPr marL="339725" indent="-339725" eaLnBrk="1" hangingPunct="1">
              <a:lnSpc>
                <a:spcPts val="2200"/>
              </a:lnSpc>
              <a:buClr>
                <a:srgbClr val="C45816"/>
              </a:buClr>
              <a:buSzPct val="150000"/>
            </a:pPr>
            <a:endParaRPr lang="en-US" sz="1900">
              <a:latin typeface="Calibri" charset="0"/>
              <a:ea typeface="Calibri" charset="0"/>
              <a:cs typeface="Calibri" charset="0"/>
            </a:endParaRPr>
          </a:p>
          <a:p>
            <a:pPr marL="339725" indent="-339725" eaLnBrk="1" hangingPunct="1">
              <a:lnSpc>
                <a:spcPts val="2200"/>
              </a:lnSpc>
              <a:buClr>
                <a:srgbClr val="C45816"/>
              </a:buClr>
              <a:buSzPct val="150000"/>
            </a:pPr>
            <a:endParaRPr lang="en-US" sz="1800">
              <a:latin typeface="Calibri" charset="0"/>
              <a:ea typeface="Calibri" charset="0"/>
              <a:cs typeface="Calibri" charset="0"/>
            </a:endParaRPr>
          </a:p>
          <a:p>
            <a:pPr marL="339725" indent="-339725" eaLnBrk="1" hangingPunct="1">
              <a:lnSpc>
                <a:spcPts val="2200"/>
              </a:lnSpc>
              <a:buClr>
                <a:srgbClr val="C45816"/>
              </a:buClr>
              <a:buSzPct val="150000"/>
            </a:pPr>
            <a:endParaRPr lang="en-US" sz="1800">
              <a:latin typeface="Calibri" charset="0"/>
              <a:ea typeface="Calibri" charset="0"/>
              <a:cs typeface="Calibri" charset="0"/>
            </a:endParaRPr>
          </a:p>
          <a:p>
            <a:pPr marL="339725" indent="-339725" eaLnBrk="1" hangingPunct="1">
              <a:lnSpc>
                <a:spcPts val="2500"/>
              </a:lnSpc>
              <a:buClr>
                <a:srgbClr val="C45816"/>
              </a:buClr>
              <a:buSzPct val="150000"/>
            </a:pPr>
            <a:r>
              <a:rPr lang="en-US" sz="1500">
                <a:latin typeface="Calibri" charset="0"/>
                <a:ea typeface="Calibri" charset="0"/>
                <a:cs typeface="Calibri" charset="0"/>
              </a:rPr>
              <a:t>  First three goals are specified in Chapter 39.053(f) of the Texas Education Code (TEC).</a:t>
            </a:r>
            <a:endParaRPr lang="en-US" sz="1500">
              <a:ea typeface="Arial" charset="0"/>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4"/>
          <p:cNvSpPr>
            <a:spLocks noGrp="1"/>
          </p:cNvSpPr>
          <p:nvPr>
            <p:ph type="sldNum" sz="quarter" idx="12"/>
          </p:nvPr>
        </p:nvSpPr>
        <p:spPr bwMode="auto">
          <a:noFill/>
          <a:ln>
            <a:miter lim="800000"/>
            <a:headEnd/>
            <a:tailEnd/>
          </a:ln>
        </p:spPr>
        <p:txBody>
          <a:bodyPr/>
          <a:lstStyle/>
          <a:p>
            <a:pPr>
              <a:lnSpc>
                <a:spcPct val="80000"/>
              </a:lnSpc>
            </a:pPr>
            <a:fld id="{5FB19765-9883-1243-B8C9-9FAA53FB383F}" type="slidenum">
              <a:rPr lang="en-US" sz="1200"/>
              <a:pPr>
                <a:lnSpc>
                  <a:spcPct val="80000"/>
                </a:lnSpc>
              </a:pPr>
              <a:t>20</a:t>
            </a:fld>
            <a:endParaRPr lang="en-US" sz="1200"/>
          </a:p>
        </p:txBody>
      </p:sp>
      <p:sp>
        <p:nvSpPr>
          <p:cNvPr id="31747" name="Title 3"/>
          <p:cNvSpPr>
            <a:spLocks noGrp="1"/>
          </p:cNvSpPr>
          <p:nvPr>
            <p:ph type="title"/>
          </p:nvPr>
        </p:nvSpPr>
        <p:spPr>
          <a:xfrm>
            <a:off x="639763" y="274638"/>
            <a:ext cx="7954962" cy="869950"/>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6" name="TextBox 5"/>
          <p:cNvSpPr txBox="1"/>
          <p:nvPr/>
        </p:nvSpPr>
        <p:spPr>
          <a:xfrm>
            <a:off x="684213" y="1689100"/>
            <a:ext cx="7907337" cy="2746375"/>
          </a:xfrm>
          <a:prstGeom prst="rect">
            <a:avLst/>
          </a:prstGeom>
          <a:noFill/>
        </p:spPr>
        <p:txBody>
          <a:bodyPr>
            <a:prstTxWarp prst="textNoShape">
              <a:avLst/>
            </a:prstTxWarp>
            <a:spAutoFit/>
          </a:bodyPr>
          <a:lstStyle/>
          <a:p>
            <a:pPr eaLnBrk="1" hangingPunct="1">
              <a:lnSpc>
                <a:spcPts val="2200"/>
              </a:lnSpc>
              <a:buClr>
                <a:schemeClr val="accent1"/>
              </a:buClr>
              <a:buSzPct val="60000"/>
            </a:pPr>
            <a:r>
              <a:rPr lang="en-US" sz="1800" b="1">
                <a:latin typeface="Calibri" charset="0"/>
              </a:rPr>
              <a:t>Postsecondary Component: College-Ready Graduates</a:t>
            </a:r>
          </a:p>
          <a:p>
            <a:pPr eaLnBrk="1" hangingPunct="1">
              <a:lnSpc>
                <a:spcPts val="2200"/>
              </a:lnSpc>
              <a:buClr>
                <a:schemeClr val="accent1"/>
              </a:buClr>
              <a:buSzPct val="60000"/>
            </a:pPr>
            <a:endParaRPr lang="en-US" sz="1800" b="1">
              <a:latin typeface="Calibri" charset="0"/>
            </a:endParaRPr>
          </a:p>
          <a:p>
            <a:pPr eaLnBrk="1" hangingPunct="1">
              <a:lnSpc>
                <a:spcPts val="2200"/>
              </a:lnSpc>
              <a:buClr>
                <a:srgbClr val="C45816"/>
              </a:buClr>
              <a:buSzPct val="125000"/>
              <a:buFont typeface="Wingdings" charset="2"/>
              <a:buChar char="§"/>
            </a:pPr>
            <a:r>
              <a:rPr lang="en-US" sz="1800">
                <a:latin typeface="Calibri" charset="0"/>
                <a:ea typeface="Arial" charset="0"/>
                <a:cs typeface="Arial" charset="0"/>
              </a:rPr>
              <a:t>Percent of high school graduates from the 2012-13 school year meeting the Texas Success Initiative (TSI) college readiness standards on the Texas Assessment of Knowledge and Skills (TAKS) exit-level test, SAT test, or ACT test.</a:t>
            </a:r>
            <a:endParaRPr lang="en-US" sz="1800" b="1">
              <a:solidFill>
                <a:schemeClr val="accent1"/>
              </a:solidFill>
              <a:latin typeface="Calibri" charset="0"/>
              <a:ea typeface="Arial" charset="0"/>
              <a:cs typeface="Arial" charset="0"/>
            </a:endParaRPr>
          </a:p>
          <a:p>
            <a:pPr eaLnBrk="1" hangingPunct="1">
              <a:lnSpc>
                <a:spcPts val="2200"/>
              </a:lnSpc>
              <a:spcAft>
                <a:spcPts val="400"/>
              </a:spcAft>
              <a:buClr>
                <a:schemeClr val="accent1"/>
              </a:buClr>
              <a:buSzPct val="60000"/>
            </a:pPr>
            <a:endParaRPr lang="en-US" sz="1800">
              <a:latin typeface="Calibri" charset="0"/>
              <a:ea typeface="Arial" charset="0"/>
              <a:cs typeface="Arial" charset="0"/>
            </a:endParaRPr>
          </a:p>
          <a:p>
            <a:pPr eaLnBrk="1" hangingPunct="1">
              <a:lnSpc>
                <a:spcPts val="2200"/>
              </a:lnSpc>
              <a:spcAft>
                <a:spcPts val="400"/>
              </a:spcAft>
              <a:buClr>
                <a:srgbClr val="C45816"/>
              </a:buClr>
              <a:buSzPct val="125000"/>
              <a:buFont typeface="Wingdings" charset="2"/>
              <a:buChar char="§"/>
            </a:pPr>
            <a:r>
              <a:rPr lang="en-US" sz="1800" b="1">
                <a:latin typeface="Calibri" charset="0"/>
                <a:ea typeface="Arial" charset="0"/>
                <a:cs typeface="Arial" charset="0"/>
              </a:rPr>
              <a:t>Subjects</a:t>
            </a:r>
          </a:p>
          <a:p>
            <a:pPr eaLnBrk="1" hangingPunct="1">
              <a:lnSpc>
                <a:spcPts val="2200"/>
              </a:lnSpc>
              <a:spcAft>
                <a:spcPts val="400"/>
              </a:spcAft>
              <a:buClr>
                <a:schemeClr val="accent1"/>
              </a:buClr>
              <a:buSzPct val="60000"/>
              <a:buFont typeface="Wingdings 2" charset="2"/>
              <a:buChar char=""/>
            </a:pPr>
            <a:r>
              <a:rPr lang="en-US" sz="1800">
                <a:latin typeface="Calibri" charset="0"/>
                <a:ea typeface="Arial" charset="0"/>
                <a:cs typeface="Arial" charset="0"/>
              </a:rPr>
              <a:t>Both Reading/ELA and Mathematics</a:t>
            </a:r>
          </a:p>
          <a:p>
            <a:pPr eaLnBrk="1" hangingPunct="1">
              <a:lnSpc>
                <a:spcPts val="1900"/>
              </a:lnSpc>
              <a:spcAft>
                <a:spcPts val="400"/>
              </a:spcAft>
              <a:buClr>
                <a:schemeClr val="accent1"/>
              </a:buClr>
              <a:buSzPct val="60000"/>
            </a:pPr>
            <a:endParaRPr lang="en-US" sz="1800">
              <a:latin typeface="Calibri" charset="0"/>
              <a:ea typeface="Arial" charset="0"/>
              <a:cs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a:spLocks noGrp="1"/>
          </p:cNvSpPr>
          <p:nvPr>
            <p:ph type="sldNum" sz="quarter" idx="12"/>
          </p:nvPr>
        </p:nvSpPr>
        <p:spPr bwMode="auto">
          <a:noFill/>
          <a:ln>
            <a:miter lim="800000"/>
            <a:headEnd/>
            <a:tailEnd/>
          </a:ln>
        </p:spPr>
        <p:txBody>
          <a:bodyPr/>
          <a:lstStyle/>
          <a:p>
            <a:pPr>
              <a:lnSpc>
                <a:spcPct val="80000"/>
              </a:lnSpc>
            </a:pPr>
            <a:fld id="{9333D442-1D74-4A44-B1EF-1E1931608138}" type="slidenum">
              <a:rPr lang="en-US" sz="1200"/>
              <a:pPr>
                <a:lnSpc>
                  <a:spcPct val="80000"/>
                </a:lnSpc>
              </a:pPr>
              <a:t>21</a:t>
            </a:fld>
            <a:endParaRPr lang="en-US" sz="1200"/>
          </a:p>
        </p:txBody>
      </p:sp>
      <p:sp>
        <p:nvSpPr>
          <p:cNvPr id="32771" name="Title 3"/>
          <p:cNvSpPr>
            <a:spLocks noGrp="1"/>
          </p:cNvSpPr>
          <p:nvPr>
            <p:ph type="title"/>
          </p:nvPr>
        </p:nvSpPr>
        <p:spPr>
          <a:xfrm>
            <a:off x="581025" y="285750"/>
            <a:ext cx="8062913" cy="274638"/>
          </a:xfrm>
          <a:solidFill>
            <a:srgbClr val="CD736B"/>
          </a:solidFill>
        </p:spPr>
        <p:txBody>
          <a:bodyPr/>
          <a:lstStyle/>
          <a:p>
            <a:pPr eaLnBrk="1" hangingPunct="1">
              <a:lnSpc>
                <a:spcPts val="3200"/>
              </a:lnSpc>
            </a:pPr>
            <a:r>
              <a:rPr lang="en-US" sz="2400" b="1">
                <a:solidFill>
                  <a:schemeClr val="bg1"/>
                </a:solidFill>
                <a:latin typeface="Goudy Old Style" charset="0"/>
              </a:rPr>
              <a:t>Index 4: Postsecondary Readiness</a:t>
            </a:r>
          </a:p>
        </p:txBody>
      </p:sp>
      <p:sp>
        <p:nvSpPr>
          <p:cNvPr id="32772" name="TextBox 5"/>
          <p:cNvSpPr txBox="1">
            <a:spLocks noChangeArrowheads="1"/>
          </p:cNvSpPr>
          <p:nvPr/>
        </p:nvSpPr>
        <p:spPr bwMode="auto">
          <a:xfrm>
            <a:off x="8582025" y="1143000"/>
            <a:ext cx="561975" cy="461963"/>
          </a:xfrm>
          <a:prstGeom prst="rect">
            <a:avLst/>
          </a:prstGeom>
          <a:solidFill>
            <a:schemeClr val="bg1"/>
          </a:solidFill>
          <a:ln w="9525">
            <a:noFill/>
            <a:miter lim="800000"/>
            <a:headEnd/>
            <a:tailEnd/>
          </a:ln>
        </p:spPr>
        <p:txBody>
          <a:bodyPr>
            <a:prstTxWarp prst="textNoShape">
              <a:avLst/>
            </a:prstTxWarp>
            <a:spAutoFit/>
          </a:bodyPr>
          <a:lstStyle/>
          <a:p>
            <a:pPr eaLnBrk="1" hangingPunct="1"/>
            <a:endParaRPr lang="en-US"/>
          </a:p>
        </p:txBody>
      </p:sp>
      <p:sp>
        <p:nvSpPr>
          <p:cNvPr id="6" name="Rectangle 5"/>
          <p:cNvSpPr/>
          <p:nvPr/>
        </p:nvSpPr>
        <p:spPr>
          <a:xfrm>
            <a:off x="544513" y="1208088"/>
            <a:ext cx="8099425" cy="4794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aphicFrame>
        <p:nvGraphicFramePr>
          <p:cNvPr id="11" name="Table 10"/>
          <p:cNvGraphicFramePr>
            <a:graphicFrameLocks noGrp="1"/>
          </p:cNvGraphicFramePr>
          <p:nvPr/>
        </p:nvGraphicFramePr>
        <p:xfrm>
          <a:off x="563336" y="584781"/>
          <a:ext cx="8079920" cy="5931403"/>
        </p:xfrm>
        <a:graphic>
          <a:graphicData uri="http://schemas.openxmlformats.org/drawingml/2006/table">
            <a:tbl>
              <a:tblPr>
                <a:tableStyleId>{5DA37D80-6434-44D0-A028-1B22A696006F}</a:tableStyleId>
              </a:tblPr>
              <a:tblGrid>
                <a:gridCol w="1293368"/>
                <a:gridCol w="636033"/>
                <a:gridCol w="555991"/>
                <a:gridCol w="575766"/>
                <a:gridCol w="422006"/>
                <a:gridCol w="548085"/>
                <a:gridCol w="548085"/>
                <a:gridCol w="548085"/>
                <a:gridCol w="548085"/>
                <a:gridCol w="573499"/>
                <a:gridCol w="631102"/>
                <a:gridCol w="631102"/>
                <a:gridCol w="568713"/>
              </a:tblGrid>
              <a:tr h="588346">
                <a:tc>
                  <a:txBody>
                    <a:bodyPr/>
                    <a:lstStyle/>
                    <a:p>
                      <a:pPr marL="0" marR="0">
                        <a:spcBef>
                          <a:spcPts val="0"/>
                        </a:spcBef>
                        <a:spcAft>
                          <a:spcPts val="0"/>
                        </a:spcAft>
                      </a:pPr>
                      <a:r>
                        <a:rPr lang="en-US" sz="1100" b="1" dirty="0" smtClean="0">
                          <a:solidFill>
                            <a:schemeClr val="bg1"/>
                          </a:solidFill>
                          <a:latin typeface="Calibri" pitchFamily="34" charset="0"/>
                        </a:rPr>
                        <a:t>Indicator</a:t>
                      </a:r>
                      <a:endParaRPr lang="en-US" sz="1100" b="1" dirty="0">
                        <a:solidFill>
                          <a:schemeClr val="bg1"/>
                        </a:solidFill>
                        <a:latin typeface="Calibri" pitchFamily="34" charset="0"/>
                        <a:ea typeface="Times New Roman"/>
                        <a:cs typeface="Calibri" pitchFamily="34" charset="0"/>
                      </a:endParaRPr>
                    </a:p>
                  </a:txBody>
                  <a:tcPr marL="21357" marR="21357" marT="42713" marB="42713" anchor="ctr">
                    <a:solidFill>
                      <a:schemeClr val="accent1"/>
                    </a:solidFill>
                  </a:tcPr>
                </a:tc>
                <a:tc>
                  <a:txBody>
                    <a:bodyPr/>
                    <a:lstStyle/>
                    <a:p>
                      <a:pPr marL="0" marR="0" algn="ctr">
                        <a:spcBef>
                          <a:spcPts val="0"/>
                        </a:spcBef>
                        <a:spcAft>
                          <a:spcPts val="0"/>
                        </a:spcAft>
                      </a:pPr>
                      <a:r>
                        <a:rPr lang="en-US" sz="1100" b="1" dirty="0" smtClean="0">
                          <a:solidFill>
                            <a:schemeClr val="bg1"/>
                          </a:solidFill>
                          <a:latin typeface="Calibri" pitchFamily="34" charset="0"/>
                        </a:rPr>
                        <a:t>All Students</a:t>
                      </a:r>
                      <a:endParaRPr lang="en-US" sz="1100" b="1" dirty="0">
                        <a:solidFill>
                          <a:schemeClr val="bg1"/>
                        </a:solidFill>
                        <a:latin typeface="Calibri" pitchFamily="34" charset="0"/>
                        <a:ea typeface="Times New Roman"/>
                        <a:cs typeface="Calibri" pitchFamily="34" charset="0"/>
                      </a:endParaRPr>
                    </a:p>
                  </a:txBody>
                  <a:tcPr marL="21357" marR="21357" marT="42713" marB="42713"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African Amer.</a:t>
                      </a:r>
                      <a:endParaRPr lang="en-US" sz="1100" b="1" dirty="0">
                        <a:solidFill>
                          <a:schemeClr val="bg1"/>
                        </a:solidFill>
                        <a:latin typeface="Calibri" pitchFamily="34" charset="0"/>
                        <a:ea typeface="Times New Roman"/>
                        <a:cs typeface="Calibri" pitchFamily="34" charset="0"/>
                      </a:endParaRPr>
                    </a:p>
                  </a:txBody>
                  <a:tcPr marL="21357" marR="21357" marT="42713" marB="42713"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Amer. Indian</a:t>
                      </a:r>
                      <a:endParaRPr lang="en-US" sz="1100" b="1" dirty="0">
                        <a:solidFill>
                          <a:schemeClr val="bg1"/>
                        </a:solidFill>
                        <a:latin typeface="Calibri" pitchFamily="34" charset="0"/>
                        <a:ea typeface="Times New Roman"/>
                        <a:cs typeface="Calibri" pitchFamily="34" charset="0"/>
                      </a:endParaRPr>
                    </a:p>
                  </a:txBody>
                  <a:tcPr marL="21357" marR="21357" marT="42713" marB="42713"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Asian</a:t>
                      </a:r>
                      <a:endParaRPr lang="en-US" sz="1100" b="1" dirty="0">
                        <a:solidFill>
                          <a:schemeClr val="bg1"/>
                        </a:solidFill>
                        <a:latin typeface="Calibri" pitchFamily="34" charset="0"/>
                        <a:ea typeface="Times New Roman"/>
                        <a:cs typeface="Calibri" pitchFamily="34" charset="0"/>
                      </a:endParaRPr>
                    </a:p>
                  </a:txBody>
                  <a:tcPr marL="21357" marR="21357" marT="42713" marB="42713"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Hispanic</a:t>
                      </a:r>
                      <a:endParaRPr lang="en-US" sz="1100" b="1" dirty="0">
                        <a:solidFill>
                          <a:schemeClr val="bg1"/>
                        </a:solidFill>
                        <a:latin typeface="Calibri" pitchFamily="34" charset="0"/>
                        <a:ea typeface="Times New Roman"/>
                        <a:cs typeface="Calibri" pitchFamily="34" charset="0"/>
                      </a:endParaRPr>
                    </a:p>
                  </a:txBody>
                  <a:tcPr marL="0" marR="0" marT="42713" marB="42713"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Pacific Islander</a:t>
                      </a:r>
                      <a:endParaRPr lang="en-US" sz="1100" b="1" dirty="0">
                        <a:solidFill>
                          <a:schemeClr val="bg1"/>
                        </a:solidFill>
                        <a:latin typeface="Calibri" pitchFamily="34" charset="0"/>
                        <a:ea typeface="Times New Roman"/>
                        <a:cs typeface="Calibri" pitchFamily="34" charset="0"/>
                      </a:endParaRPr>
                    </a:p>
                  </a:txBody>
                  <a:tcPr marL="21357" marR="21357" marT="42713" marB="42713"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White</a:t>
                      </a:r>
                      <a:endParaRPr lang="en-US" sz="1100" b="1" dirty="0">
                        <a:solidFill>
                          <a:schemeClr val="bg1"/>
                        </a:solidFill>
                        <a:latin typeface="Calibri" pitchFamily="34" charset="0"/>
                        <a:ea typeface="Times New Roman"/>
                        <a:cs typeface="Calibri" pitchFamily="34" charset="0"/>
                      </a:endParaRPr>
                    </a:p>
                  </a:txBody>
                  <a:tcPr marL="21357" marR="21357" marT="42713" marB="42713"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Two or </a:t>
                      </a:r>
                      <a:r>
                        <a:rPr lang="en-US" sz="1100" b="1" dirty="0" smtClean="0">
                          <a:solidFill>
                            <a:schemeClr val="bg1"/>
                          </a:solidFill>
                          <a:latin typeface="Calibri" pitchFamily="34" charset="0"/>
                        </a:rPr>
                        <a:t>More</a:t>
                      </a:r>
                    </a:p>
                    <a:p>
                      <a:pPr marL="0" marR="0" algn="ctr">
                        <a:spcBef>
                          <a:spcPts val="0"/>
                        </a:spcBef>
                        <a:spcAft>
                          <a:spcPts val="0"/>
                        </a:spcAft>
                      </a:pPr>
                      <a:r>
                        <a:rPr lang="en-US" sz="1100" b="1" dirty="0" smtClean="0">
                          <a:solidFill>
                            <a:schemeClr val="bg1"/>
                          </a:solidFill>
                          <a:latin typeface="Calibri" pitchFamily="34" charset="0"/>
                        </a:rPr>
                        <a:t>Races</a:t>
                      </a:r>
                      <a:endParaRPr lang="en-US" sz="1100" b="1" dirty="0">
                        <a:solidFill>
                          <a:schemeClr val="bg1"/>
                        </a:solidFill>
                        <a:latin typeface="Calibri" pitchFamily="34" charset="0"/>
                        <a:ea typeface="Times New Roman"/>
                        <a:cs typeface="Calibri" pitchFamily="34" charset="0"/>
                      </a:endParaRPr>
                    </a:p>
                  </a:txBody>
                  <a:tcPr marL="21357" marR="21357" marT="42713" marB="42713"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ELL</a:t>
                      </a:r>
                      <a:endParaRPr lang="en-US" sz="1100" b="1" dirty="0">
                        <a:solidFill>
                          <a:schemeClr val="bg1"/>
                        </a:solidFill>
                        <a:latin typeface="Calibri" pitchFamily="34" charset="0"/>
                        <a:ea typeface="Times New Roman"/>
                        <a:cs typeface="Calibri" pitchFamily="34" charset="0"/>
                      </a:endParaRPr>
                    </a:p>
                  </a:txBody>
                  <a:tcPr marL="79535" marR="79535" marT="0" marB="0"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Special Ed.</a:t>
                      </a:r>
                      <a:endParaRPr lang="en-US" sz="1100" b="1" dirty="0">
                        <a:solidFill>
                          <a:schemeClr val="bg1"/>
                        </a:solidFill>
                        <a:latin typeface="Calibri" pitchFamily="34" charset="0"/>
                        <a:ea typeface="Times New Roman"/>
                        <a:cs typeface="Calibri" pitchFamily="34" charset="0"/>
                      </a:endParaRPr>
                    </a:p>
                  </a:txBody>
                  <a:tcPr marL="79535" marR="79535" marT="0" marB="0"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Total Points</a:t>
                      </a:r>
                      <a:endParaRPr lang="en-US" sz="1100" b="1" dirty="0">
                        <a:solidFill>
                          <a:schemeClr val="bg1"/>
                        </a:solidFill>
                        <a:latin typeface="Calibri" pitchFamily="34" charset="0"/>
                        <a:ea typeface="Times New Roman"/>
                        <a:cs typeface="Calibri" pitchFamily="34" charset="0"/>
                      </a:endParaRPr>
                    </a:p>
                  </a:txBody>
                  <a:tcPr marL="79535" marR="79535" marT="0" marB="0" anchor="ctr">
                    <a:solidFill>
                      <a:schemeClr val="accent1"/>
                    </a:solidFill>
                  </a:tcPr>
                </a:tc>
                <a:tc>
                  <a:txBody>
                    <a:bodyPr/>
                    <a:lstStyle/>
                    <a:p>
                      <a:pPr marL="0" marR="0" algn="ctr">
                        <a:spcBef>
                          <a:spcPts val="0"/>
                        </a:spcBef>
                        <a:spcAft>
                          <a:spcPts val="0"/>
                        </a:spcAft>
                      </a:pPr>
                      <a:r>
                        <a:rPr lang="en-US" sz="1100" b="1" dirty="0">
                          <a:solidFill>
                            <a:schemeClr val="bg1"/>
                          </a:solidFill>
                          <a:latin typeface="Calibri" pitchFamily="34" charset="0"/>
                        </a:rPr>
                        <a:t>Max.</a:t>
                      </a:r>
                    </a:p>
                    <a:p>
                      <a:pPr marL="0" marR="0" algn="ctr">
                        <a:spcBef>
                          <a:spcPts val="0"/>
                        </a:spcBef>
                        <a:spcAft>
                          <a:spcPts val="0"/>
                        </a:spcAft>
                      </a:pPr>
                      <a:r>
                        <a:rPr lang="en-US" sz="1100" b="1" dirty="0">
                          <a:solidFill>
                            <a:schemeClr val="bg1"/>
                          </a:solidFill>
                          <a:latin typeface="Calibri" pitchFamily="34" charset="0"/>
                        </a:rPr>
                        <a:t>Points</a:t>
                      </a:r>
                      <a:endParaRPr lang="en-US" sz="1100" b="1" dirty="0">
                        <a:solidFill>
                          <a:schemeClr val="bg1"/>
                        </a:solidFill>
                        <a:latin typeface="Calibri" pitchFamily="34" charset="0"/>
                        <a:ea typeface="Times New Roman"/>
                        <a:cs typeface="Calibri" pitchFamily="34" charset="0"/>
                      </a:endParaRPr>
                    </a:p>
                  </a:txBody>
                  <a:tcPr marL="79535" marR="79535" marT="0" marB="0" anchor="ctr">
                    <a:solidFill>
                      <a:schemeClr val="accent1"/>
                    </a:solidFill>
                  </a:tcPr>
                </a:tc>
              </a:tr>
              <a:tr h="182880">
                <a:tc gridSpan="13">
                  <a:txBody>
                    <a:bodyPr/>
                    <a:lstStyle/>
                    <a:p>
                      <a:pPr marL="0" marR="0">
                        <a:spcBef>
                          <a:spcPts val="0"/>
                        </a:spcBef>
                        <a:spcAft>
                          <a:spcPts val="0"/>
                        </a:spcAft>
                      </a:pPr>
                      <a:r>
                        <a:rPr lang="en-US" sz="1100" b="1" dirty="0" smtClean="0">
                          <a:latin typeface="Calibri" pitchFamily="34" charset="0"/>
                        </a:rPr>
                        <a:t>STAAR Score</a:t>
                      </a:r>
                      <a:endParaRPr lang="en-US" sz="1100" b="1" dirty="0">
                        <a:solidFill>
                          <a:schemeClr val="tx1"/>
                        </a:solidFill>
                        <a:latin typeface="Calibri" pitchFamily="34" charset="0"/>
                        <a:ea typeface="Times New Roman"/>
                        <a:cs typeface="Calibri" pitchFamily="34" charset="0"/>
                      </a:endParaRPr>
                    </a:p>
                  </a:txBody>
                  <a:tcPr marL="21357" marR="21357" marT="0" marB="0" anchor="ctr">
                    <a:solidFill>
                      <a:schemeClr val="accent1">
                        <a:lumMod val="20000"/>
                        <a:lumOff val="80000"/>
                      </a:schemeClr>
                    </a:solid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502920">
                <a:tc>
                  <a:txBody>
                    <a:bodyPr/>
                    <a:lstStyle/>
                    <a:p>
                      <a:pPr marL="0" marR="0">
                        <a:spcBef>
                          <a:spcPts val="0"/>
                        </a:spcBef>
                        <a:spcAft>
                          <a:spcPts val="0"/>
                        </a:spcAft>
                      </a:pPr>
                      <a:r>
                        <a:rPr lang="en-US" sz="1100" dirty="0" smtClean="0">
                          <a:latin typeface="Calibri" pitchFamily="34" charset="0"/>
                        </a:rPr>
                        <a:t>STAAR % Meeting</a:t>
                      </a:r>
                      <a:r>
                        <a:rPr lang="en-US" sz="1100" baseline="0" dirty="0" smtClean="0">
                          <a:latin typeface="Calibri" pitchFamily="34" charset="0"/>
                        </a:rPr>
                        <a:t> Postsecondary Readiness Standard</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29%</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16%</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pPr algn="ctr"/>
                      <a:r>
                        <a:rPr lang="en-US" sz="1100" dirty="0" smtClean="0">
                          <a:latin typeface="Calibri" pitchFamily="34" charset="0"/>
                        </a:rPr>
                        <a:t>40%</a:t>
                      </a:r>
                      <a:endParaRPr lang="en-US" sz="1100" dirty="0">
                        <a:solidFill>
                          <a:schemeClr val="tx1"/>
                        </a:solidFill>
                        <a:latin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23%</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38%</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36%</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kumimoji="0" lang="en-US" sz="1300" kern="1200" dirty="0">
                        <a:solidFill>
                          <a:schemeClr val="tx1"/>
                        </a:solidFill>
                        <a:latin typeface="Calibri"/>
                        <a:ea typeface="Times New Roman"/>
                        <a:cs typeface="Times New Roman"/>
                      </a:endParaRPr>
                    </a:p>
                  </a:txBody>
                  <a:tcPr marL="0" marR="0" marT="0" marB="0" anchor="ctr">
                    <a:solidFill>
                      <a:schemeClr val="bg1">
                        <a:lumMod val="95000"/>
                      </a:schemeClr>
                    </a:solidFill>
                  </a:tcP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0" marR="0" marT="0" marB="0" anchor="ctr">
                    <a:solidFill>
                      <a:schemeClr val="bg1">
                        <a:lumMod val="95000"/>
                      </a:schemeClr>
                    </a:solidFill>
                  </a:tcPr>
                </a:tc>
                <a:tc>
                  <a:txBody>
                    <a:bodyPr/>
                    <a:lstStyle/>
                    <a:p>
                      <a:pPr marL="0" marR="0" algn="ctr">
                        <a:spcBef>
                          <a:spcPts val="0"/>
                        </a:spcBef>
                        <a:spcAft>
                          <a:spcPts val="0"/>
                        </a:spcAft>
                      </a:pPr>
                      <a:r>
                        <a:rPr lang="en-US" sz="1100" dirty="0" smtClean="0">
                          <a:latin typeface="Calibri" pitchFamily="34" charset="0"/>
                        </a:rPr>
                        <a:t>182</a:t>
                      </a:r>
                      <a:endParaRPr lang="en-US" sz="1100" dirty="0">
                        <a:solidFill>
                          <a:schemeClr val="tx1"/>
                        </a:solidFill>
                        <a:latin typeface="Calibri" pitchFamily="34" charset="0"/>
                        <a:ea typeface="Times New Roman"/>
                        <a:cs typeface="Calibri" pitchFamily="34" charset="0"/>
                      </a:endParaRPr>
                    </a:p>
                  </a:txBody>
                  <a:tcPr marL="79535" marR="79535" marT="0" marB="0" anchor="ctr"/>
                </a:tc>
                <a:tc>
                  <a:txBody>
                    <a:bodyPr/>
                    <a:lstStyle/>
                    <a:p>
                      <a:pPr marL="0" marR="0" algn="ctr">
                        <a:spcBef>
                          <a:spcPts val="0"/>
                        </a:spcBef>
                        <a:spcAft>
                          <a:spcPts val="0"/>
                        </a:spcAft>
                      </a:pPr>
                      <a:r>
                        <a:rPr lang="en-US" sz="1100" dirty="0" smtClean="0">
                          <a:latin typeface="Calibri" pitchFamily="34" charset="0"/>
                        </a:rPr>
                        <a:t>600</a:t>
                      </a:r>
                      <a:endParaRPr lang="en-US" sz="1100" dirty="0">
                        <a:solidFill>
                          <a:schemeClr val="tx1"/>
                        </a:solidFill>
                        <a:latin typeface="Calibri" pitchFamily="34" charset="0"/>
                        <a:ea typeface="Times New Roman"/>
                        <a:cs typeface="Calibri" pitchFamily="34" charset="0"/>
                      </a:endParaRPr>
                    </a:p>
                  </a:txBody>
                  <a:tcPr marL="79535" marR="79535" marT="0" marB="0" anchor="ctr"/>
                </a:tc>
              </a:tr>
              <a:tr h="182880">
                <a:tc gridSpan="11">
                  <a:txBody>
                    <a:bodyPr/>
                    <a:lstStyle/>
                    <a:p>
                      <a:pPr marL="0" marR="0">
                        <a:spcBef>
                          <a:spcPts val="0"/>
                        </a:spcBef>
                        <a:spcAft>
                          <a:spcPts val="0"/>
                        </a:spcAft>
                      </a:pPr>
                      <a:r>
                        <a:rPr lang="en-US" sz="1100" b="0" dirty="0" smtClean="0">
                          <a:latin typeface="Calibri" pitchFamily="34" charset="0"/>
                        </a:rPr>
                        <a:t>STAAR Score (STAAR total points divided by maximum points)</a:t>
                      </a:r>
                      <a:endParaRPr lang="en-US" sz="1100" b="0" dirty="0">
                        <a:solidFill>
                          <a:schemeClr val="tx1"/>
                        </a:solidFill>
                        <a:latin typeface="Calibri" pitchFamily="34" charset="0"/>
                        <a:ea typeface="Times New Roman"/>
                        <a:cs typeface="Calibri" pitchFamily="34" charset="0"/>
                      </a:endParaRPr>
                    </a:p>
                  </a:txBody>
                  <a:tcPr marL="21357" marR="21357" marT="0" marB="0" anchor="ctr">
                    <a:no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gridSpan="2">
                  <a:txBody>
                    <a:bodyPr/>
                    <a:lstStyle/>
                    <a:p>
                      <a:pPr marL="0" marR="0" algn="ctr">
                        <a:spcBef>
                          <a:spcPts val="0"/>
                        </a:spcBef>
                        <a:spcAft>
                          <a:spcPts val="0"/>
                        </a:spcAft>
                      </a:pPr>
                      <a:r>
                        <a:rPr lang="en-US" sz="1100" b="0" dirty="0" smtClean="0">
                          <a:solidFill>
                            <a:srgbClr val="FF0000"/>
                          </a:solidFill>
                          <a:latin typeface="Calibri" pitchFamily="34" charset="0"/>
                        </a:rPr>
                        <a:t>30.3</a:t>
                      </a:r>
                      <a:endParaRPr lang="en-US" sz="1100" b="0" dirty="0">
                        <a:solidFill>
                          <a:srgbClr val="FF0000"/>
                        </a:solidFill>
                        <a:latin typeface="Calibri" pitchFamily="34" charset="0"/>
                        <a:ea typeface="Times New Roman"/>
                        <a:cs typeface="Calibri" pitchFamily="34" charset="0"/>
                      </a:endParaRPr>
                    </a:p>
                  </a:txBody>
                  <a:tcPr marL="79535" marR="79535" marT="0" marB="0" anchor="ctr">
                    <a:no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21920">
                <a:tc gridSpan="13">
                  <a:txBody>
                    <a:bodyPr/>
                    <a:lstStyle/>
                    <a:p>
                      <a:pPr marL="0" marR="0">
                        <a:spcBef>
                          <a:spcPts val="0"/>
                        </a:spcBef>
                        <a:spcAft>
                          <a:spcPts val="0"/>
                        </a:spcAft>
                      </a:pPr>
                      <a:endParaRPr lang="en-US" sz="800" dirty="0">
                        <a:solidFill>
                          <a:schemeClr val="tx1"/>
                        </a:solidFill>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2880">
                <a:tc gridSpan="13">
                  <a:txBody>
                    <a:bodyPr/>
                    <a:lstStyle/>
                    <a:p>
                      <a:pPr marL="0" marR="0">
                        <a:spcBef>
                          <a:spcPts val="0"/>
                        </a:spcBef>
                        <a:spcAft>
                          <a:spcPts val="0"/>
                        </a:spcAft>
                      </a:pPr>
                      <a:r>
                        <a:rPr lang="en-US" sz="1100" b="1" dirty="0" smtClean="0">
                          <a:latin typeface="Calibri" pitchFamily="34" charset="0"/>
                        </a:rPr>
                        <a:t>Graduation Score (Gr. 9-12)</a:t>
                      </a:r>
                      <a:endParaRPr lang="en-US" sz="1100" b="1" dirty="0">
                        <a:solidFill>
                          <a:schemeClr val="tx1"/>
                        </a:solidFill>
                        <a:latin typeface="Calibri" pitchFamily="34" charset="0"/>
                        <a:ea typeface="Times New Roman"/>
                        <a:cs typeface="Calibri" pitchFamily="34" charset="0"/>
                      </a:endParaRPr>
                    </a:p>
                  </a:txBody>
                  <a:tcPr marL="21357" marR="21357" marT="0" marB="0" anchor="ctr">
                    <a:solidFill>
                      <a:schemeClr val="accent1">
                        <a:lumMod val="20000"/>
                        <a:lumOff val="80000"/>
                      </a:schemeClr>
                    </a:solid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274320">
                <a:tc>
                  <a:txBody>
                    <a:bodyPr/>
                    <a:lstStyle/>
                    <a:p>
                      <a:pPr marL="0" marR="0" algn="ctr">
                        <a:spcBef>
                          <a:spcPts val="0"/>
                        </a:spcBef>
                        <a:spcAft>
                          <a:spcPts val="0"/>
                        </a:spcAft>
                      </a:pPr>
                      <a:r>
                        <a:rPr lang="en-US" sz="1100" strike="sngStrike" baseline="0" dirty="0" smtClean="0">
                          <a:latin typeface="Calibri" pitchFamily="34" charset="0"/>
                        </a:rPr>
                        <a:t>4-yr. graduation rate</a:t>
                      </a:r>
                      <a:endParaRPr lang="en-US" sz="1100" strike="sngStrike" baseline="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strike="sngStrike" baseline="0" dirty="0" smtClean="0">
                          <a:latin typeface="Calibri" pitchFamily="34" charset="0"/>
                        </a:rPr>
                        <a:t>84.3%</a:t>
                      </a:r>
                      <a:endParaRPr lang="en-US" sz="1100" strike="sngStrike" baseline="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strike="sngStrike" baseline="0" dirty="0" smtClean="0">
                          <a:latin typeface="Calibri" pitchFamily="34" charset="0"/>
                        </a:rPr>
                        <a:t>78.8%</a:t>
                      </a:r>
                      <a:endParaRPr lang="en-US" sz="1100" strike="sngStrike" baseline="0" dirty="0">
                        <a:solidFill>
                          <a:schemeClr val="tx1"/>
                        </a:solidFill>
                        <a:latin typeface="Calibri" pitchFamily="34" charset="0"/>
                        <a:ea typeface="Times New Roman"/>
                        <a:cs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pPr marL="0" marR="0" algn="ctr">
                        <a:spcBef>
                          <a:spcPts val="0"/>
                        </a:spcBef>
                        <a:spcAft>
                          <a:spcPts val="0"/>
                        </a:spcAft>
                      </a:pPr>
                      <a:r>
                        <a:rPr lang="en-US" sz="1100" strike="sngStrike" baseline="0" dirty="0" smtClean="0">
                          <a:latin typeface="Calibri" pitchFamily="34" charset="0"/>
                        </a:rPr>
                        <a:t>78.8%</a:t>
                      </a:r>
                      <a:endParaRPr lang="en-US" sz="1100" strike="sngStrike" baseline="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strike="sngStrike" baseline="0" dirty="0" smtClean="0">
                          <a:latin typeface="Calibri" pitchFamily="34" charset="0"/>
                        </a:rPr>
                        <a:t>91.6%</a:t>
                      </a:r>
                      <a:endParaRPr lang="en-US" sz="1100" strike="sngStrike" baseline="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strike="sngStrike" baseline="0" dirty="0" smtClean="0">
                          <a:latin typeface="Calibri" pitchFamily="34" charset="0"/>
                        </a:rPr>
                        <a:t>86.0%</a:t>
                      </a:r>
                      <a:endParaRPr lang="en-US" sz="1100" strike="sngStrike" baseline="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strike="sngStrike" baseline="0" dirty="0" smtClean="0">
                          <a:latin typeface="Calibri" pitchFamily="34" charset="0"/>
                        </a:rPr>
                        <a:t>44.2%</a:t>
                      </a:r>
                      <a:endParaRPr lang="en-US" sz="1100" strike="sngStrike" baseline="0" dirty="0">
                        <a:solidFill>
                          <a:schemeClr val="tx1"/>
                        </a:solidFill>
                        <a:latin typeface="Calibri" pitchFamily="34" charset="0"/>
                        <a:ea typeface="Times New Roman"/>
                        <a:cs typeface="Calibri" pitchFamily="34" charset="0"/>
                      </a:endParaRPr>
                    </a:p>
                  </a:txBody>
                  <a:tcPr marL="0" marR="0" marT="0" marB="0" anchor="ctr"/>
                </a:tc>
                <a:tc>
                  <a:txBody>
                    <a:bodyPr/>
                    <a:lstStyle/>
                    <a:p>
                      <a:pPr marL="0" marR="0" algn="ctr">
                        <a:spcBef>
                          <a:spcPts val="0"/>
                        </a:spcBef>
                        <a:spcAft>
                          <a:spcPts val="0"/>
                        </a:spcAft>
                      </a:pPr>
                      <a:r>
                        <a:rPr lang="en-US" sz="1100" strike="sngStrike" baseline="0" dirty="0" smtClean="0">
                          <a:latin typeface="Calibri" pitchFamily="34" charset="0"/>
                        </a:rPr>
                        <a:t>69.8%</a:t>
                      </a:r>
                      <a:endParaRPr lang="en-US" sz="1100" strike="sngStrike" baseline="0" dirty="0">
                        <a:solidFill>
                          <a:schemeClr val="tx1"/>
                        </a:solidFill>
                        <a:latin typeface="Calibri" pitchFamily="34" charset="0"/>
                        <a:ea typeface="Times New Roman"/>
                        <a:cs typeface="Calibri" pitchFamily="34" charset="0"/>
                      </a:endParaRPr>
                    </a:p>
                  </a:txBody>
                  <a:tcPr marL="0" marR="0" marT="0" marB="0" anchor="ctr"/>
                </a:tc>
                <a:tc>
                  <a:txBody>
                    <a:bodyPr/>
                    <a:lstStyle/>
                    <a:p>
                      <a:pPr marL="0" marR="0" algn="ctr">
                        <a:spcBef>
                          <a:spcPts val="0"/>
                        </a:spcBef>
                        <a:spcAft>
                          <a:spcPts val="0"/>
                        </a:spcAft>
                      </a:pPr>
                      <a:r>
                        <a:rPr lang="en-US" sz="1100" strike="sngStrike" baseline="0" dirty="0" smtClean="0">
                          <a:latin typeface="Calibri" pitchFamily="34" charset="0"/>
                        </a:rPr>
                        <a:t>533.5</a:t>
                      </a:r>
                      <a:endParaRPr lang="en-US" sz="1100" strike="sngStrike" baseline="0" dirty="0">
                        <a:solidFill>
                          <a:schemeClr val="tx1"/>
                        </a:solidFill>
                        <a:latin typeface="Calibri" pitchFamily="34" charset="0"/>
                        <a:ea typeface="Times New Roman"/>
                        <a:cs typeface="Calibri" pitchFamily="34" charset="0"/>
                      </a:endParaRPr>
                    </a:p>
                  </a:txBody>
                  <a:tcPr marL="79535" marR="79535" marT="0" marB="0" anchor="ctr"/>
                </a:tc>
                <a:tc>
                  <a:txBody>
                    <a:bodyPr/>
                    <a:lstStyle/>
                    <a:p>
                      <a:pPr marL="0" marR="0" algn="ctr">
                        <a:spcBef>
                          <a:spcPts val="0"/>
                        </a:spcBef>
                        <a:spcAft>
                          <a:spcPts val="0"/>
                        </a:spcAft>
                      </a:pPr>
                      <a:r>
                        <a:rPr lang="en-US" sz="1100" strike="sngStrike" baseline="0" dirty="0" smtClean="0">
                          <a:latin typeface="Calibri" pitchFamily="34" charset="0"/>
                        </a:rPr>
                        <a:t>700</a:t>
                      </a:r>
                      <a:endParaRPr lang="en-US" sz="1100" strike="sngStrike" baseline="0" dirty="0">
                        <a:solidFill>
                          <a:schemeClr val="tx1"/>
                        </a:solidFill>
                        <a:latin typeface="Calibri" pitchFamily="34" charset="0"/>
                        <a:ea typeface="Times New Roman"/>
                        <a:cs typeface="Calibri" pitchFamily="34" charset="0"/>
                      </a:endParaRPr>
                    </a:p>
                  </a:txBody>
                  <a:tcPr marL="79535" marR="79535" marT="0" marB="0" anchor="ctr"/>
                </a:tc>
              </a:tr>
              <a:tr h="274320">
                <a:tc>
                  <a:txBody>
                    <a:bodyPr/>
                    <a:lstStyle/>
                    <a:p>
                      <a:pPr marL="0" marR="0">
                        <a:spcBef>
                          <a:spcPts val="0"/>
                        </a:spcBef>
                        <a:spcAft>
                          <a:spcPts val="0"/>
                        </a:spcAft>
                      </a:pPr>
                      <a:r>
                        <a:rPr lang="en-US" sz="1100" dirty="0" smtClean="0">
                          <a:latin typeface="Calibri" pitchFamily="34" charset="0"/>
                        </a:rPr>
                        <a:t>5-yr. </a:t>
                      </a:r>
                      <a:r>
                        <a:rPr lang="en-US" sz="1100" dirty="0">
                          <a:latin typeface="Calibri" pitchFamily="34" charset="0"/>
                        </a:rPr>
                        <a:t>graduation </a:t>
                      </a:r>
                      <a:r>
                        <a:rPr lang="en-US" sz="1100" dirty="0" smtClean="0">
                          <a:latin typeface="Calibri" pitchFamily="34" charset="0"/>
                        </a:rPr>
                        <a:t>rate </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85.1%</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78.8%</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80.0%</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92.1%</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84.0%</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48.9%</a:t>
                      </a:r>
                      <a:endParaRPr lang="en-US" sz="1100" dirty="0">
                        <a:solidFill>
                          <a:schemeClr val="tx1"/>
                        </a:solidFill>
                        <a:latin typeface="Calibri" pitchFamily="34" charset="0"/>
                        <a:ea typeface="Times New Roman"/>
                        <a:cs typeface="Calibri" pitchFamily="34" charset="0"/>
                      </a:endParaRPr>
                    </a:p>
                  </a:txBody>
                  <a:tcPr marL="0" marR="0" marT="0" marB="0" anchor="ctr"/>
                </a:tc>
                <a:tc>
                  <a:txBody>
                    <a:bodyPr/>
                    <a:lstStyle/>
                    <a:p>
                      <a:pPr marL="0" marR="0" algn="ctr">
                        <a:spcBef>
                          <a:spcPts val="0"/>
                        </a:spcBef>
                        <a:spcAft>
                          <a:spcPts val="0"/>
                        </a:spcAft>
                      </a:pPr>
                      <a:r>
                        <a:rPr lang="en-US" sz="1100" dirty="0" smtClean="0">
                          <a:latin typeface="Calibri" pitchFamily="34" charset="0"/>
                        </a:rPr>
                        <a:t>77.5%</a:t>
                      </a:r>
                      <a:endParaRPr lang="en-US" sz="1100" dirty="0">
                        <a:solidFill>
                          <a:schemeClr val="tx1"/>
                        </a:solidFill>
                        <a:latin typeface="Calibri" pitchFamily="34" charset="0"/>
                        <a:ea typeface="Times New Roman"/>
                        <a:cs typeface="Calibri" pitchFamily="34" charset="0"/>
                      </a:endParaRPr>
                    </a:p>
                  </a:txBody>
                  <a:tcPr marL="0" marR="0" marT="0" marB="0" anchor="ctr"/>
                </a:tc>
                <a:tc>
                  <a:txBody>
                    <a:bodyPr/>
                    <a:lstStyle/>
                    <a:p>
                      <a:pPr marL="0" marR="0" algn="ctr">
                        <a:spcBef>
                          <a:spcPts val="0"/>
                        </a:spcBef>
                        <a:spcAft>
                          <a:spcPts val="0"/>
                        </a:spcAft>
                      </a:pPr>
                      <a:r>
                        <a:rPr lang="en-US" sz="1100" dirty="0" smtClean="0">
                          <a:latin typeface="Calibri" pitchFamily="34" charset="0"/>
                        </a:rPr>
                        <a:t>546.4</a:t>
                      </a:r>
                      <a:endParaRPr lang="en-US" sz="1100" dirty="0">
                        <a:solidFill>
                          <a:schemeClr val="tx1"/>
                        </a:solidFill>
                        <a:latin typeface="Calibri" pitchFamily="34" charset="0"/>
                        <a:ea typeface="Times New Roman"/>
                        <a:cs typeface="Calibri" pitchFamily="34" charset="0"/>
                      </a:endParaRPr>
                    </a:p>
                  </a:txBody>
                  <a:tcPr marL="79535" marR="79535" marT="0" marB="0" anchor="ctr"/>
                </a:tc>
                <a:tc>
                  <a:txBody>
                    <a:bodyPr/>
                    <a:lstStyle/>
                    <a:p>
                      <a:pPr marL="0" marR="0" algn="ctr">
                        <a:spcBef>
                          <a:spcPts val="0"/>
                        </a:spcBef>
                        <a:spcAft>
                          <a:spcPts val="0"/>
                        </a:spcAft>
                      </a:pPr>
                      <a:r>
                        <a:rPr lang="en-US" sz="1100" dirty="0" smtClean="0">
                          <a:latin typeface="Calibri" pitchFamily="34" charset="0"/>
                        </a:rPr>
                        <a:t>700</a:t>
                      </a:r>
                      <a:endParaRPr lang="en-US" sz="1100" dirty="0">
                        <a:solidFill>
                          <a:schemeClr val="tx1"/>
                        </a:solidFill>
                        <a:latin typeface="Calibri" pitchFamily="34" charset="0"/>
                        <a:ea typeface="Times New Roman"/>
                        <a:cs typeface="Calibri" pitchFamily="34" charset="0"/>
                      </a:endParaRPr>
                    </a:p>
                  </a:txBody>
                  <a:tcPr marL="79535" marR="79535" marT="0" marB="0" anchor="ctr"/>
                </a:tc>
              </a:tr>
              <a:tr h="237657">
                <a:tc gridSpan="11">
                  <a:txBody>
                    <a:bodyPr/>
                    <a:lstStyle/>
                    <a:p>
                      <a:pPr marL="0" marR="0">
                        <a:spcBef>
                          <a:spcPts val="0"/>
                        </a:spcBef>
                        <a:spcAft>
                          <a:spcPts val="0"/>
                        </a:spcAft>
                      </a:pPr>
                      <a:r>
                        <a:rPr lang="en-US" sz="1100" dirty="0" smtClean="0">
                          <a:latin typeface="Calibri" pitchFamily="34" charset="0"/>
                        </a:rPr>
                        <a:t>Highest Graduation Total</a:t>
                      </a:r>
                      <a:endParaRPr lang="en-US" sz="1100" dirty="0">
                        <a:solidFill>
                          <a:schemeClr val="tx1"/>
                        </a:solidFill>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pattFill prst="ltUpDiag">
                      <a:fgClr>
                        <a:srgbClr val="FFFFFF"/>
                      </a:fgClr>
                      <a:bgClr>
                        <a:srgbClr val="DDDDDD"/>
                      </a:bgClr>
                    </a:patt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pattFill prst="ltUpDiag">
                      <a:fgClr>
                        <a:srgbClr val="FFFFFF"/>
                      </a:fgClr>
                      <a:bgClr>
                        <a:srgbClr val="DDDDDD"/>
                      </a:bgClr>
                    </a:pattFill>
                  </a:tcPr>
                </a:tc>
                <a:tc>
                  <a:txBody>
                    <a:bodyPr/>
                    <a:lstStyle/>
                    <a:p>
                      <a:pPr marL="0" marR="0" algn="ctr">
                        <a:spcBef>
                          <a:spcPts val="0"/>
                        </a:spcBef>
                        <a:spcAft>
                          <a:spcPts val="0"/>
                        </a:spcAft>
                      </a:pPr>
                      <a:r>
                        <a:rPr lang="en-US" sz="1100" dirty="0" smtClean="0">
                          <a:latin typeface="Calibri" pitchFamily="34" charset="0"/>
                        </a:rPr>
                        <a:t>546.4</a:t>
                      </a:r>
                      <a:endParaRPr lang="en-US" sz="1100" dirty="0">
                        <a:solidFill>
                          <a:schemeClr val="tx1"/>
                        </a:solidFill>
                        <a:latin typeface="Calibri" pitchFamily="34" charset="0"/>
                        <a:ea typeface="Times New Roman"/>
                        <a:cs typeface="Calibri" pitchFamily="34" charset="0"/>
                      </a:endParaRPr>
                    </a:p>
                  </a:txBody>
                  <a:tcPr marL="79535" marR="79535" marT="0" marB="0" anchor="ctr"/>
                </a:tc>
                <a:tc>
                  <a:txBody>
                    <a:bodyPr/>
                    <a:lstStyle/>
                    <a:p>
                      <a:pPr marL="0" marR="0" algn="ctr">
                        <a:spcBef>
                          <a:spcPts val="0"/>
                        </a:spcBef>
                        <a:spcAft>
                          <a:spcPts val="0"/>
                        </a:spcAft>
                      </a:pPr>
                      <a:r>
                        <a:rPr lang="en-US" sz="1100" dirty="0" smtClean="0">
                          <a:latin typeface="Calibri" pitchFamily="34" charset="0"/>
                        </a:rPr>
                        <a:t>700</a:t>
                      </a:r>
                      <a:endParaRPr lang="en-US" sz="1100" dirty="0">
                        <a:solidFill>
                          <a:schemeClr val="tx1"/>
                        </a:solidFill>
                        <a:latin typeface="Calibri" pitchFamily="34" charset="0"/>
                        <a:ea typeface="Times New Roman"/>
                        <a:cs typeface="Calibri" pitchFamily="34" charset="0"/>
                      </a:endParaRPr>
                    </a:p>
                  </a:txBody>
                  <a:tcPr marL="79535" marR="79535" marT="0" marB="0" anchor="ctr"/>
                </a:tc>
              </a:tr>
              <a:tr h="182880">
                <a:tc gridSpan="11">
                  <a:txBody>
                    <a:bodyPr/>
                    <a:lstStyle/>
                    <a:p>
                      <a:pPr marL="0" marR="0">
                        <a:spcBef>
                          <a:spcPts val="0"/>
                        </a:spcBef>
                        <a:spcAft>
                          <a:spcPts val="0"/>
                        </a:spcAft>
                      </a:pPr>
                      <a:r>
                        <a:rPr lang="en-US" sz="1100" b="1" dirty="0" smtClean="0">
                          <a:latin typeface="Calibri" pitchFamily="34" charset="0"/>
                        </a:rPr>
                        <a:t>Graduation Score </a:t>
                      </a:r>
                      <a:r>
                        <a:rPr lang="en-US" sz="1100" dirty="0" smtClean="0">
                          <a:latin typeface="Calibri" pitchFamily="34" charset="0"/>
                        </a:rPr>
                        <a:t>(best of total graduation points divided by maximum points)</a:t>
                      </a:r>
                      <a:endParaRPr lang="en-US" sz="1100" dirty="0">
                        <a:solidFill>
                          <a:schemeClr val="tx1"/>
                        </a:solidFill>
                        <a:latin typeface="Calibri" pitchFamily="34" charset="0"/>
                        <a:ea typeface="Times New Roman"/>
                        <a:cs typeface="Calibri" pitchFamily="34" charset="0"/>
                      </a:endParaRPr>
                    </a:p>
                  </a:txBody>
                  <a:tcPr marL="21357" marR="21357" marT="0" marB="0" anchor="ctr">
                    <a:no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pattFill prst="ltUpDiag">
                      <a:fgClr>
                        <a:srgbClr val="FFFFFF"/>
                      </a:fgClr>
                      <a:bgClr>
                        <a:srgbClr val="DDDDDD"/>
                      </a:bgClr>
                    </a:patt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pattFill prst="ltUpDiag">
                      <a:fgClr>
                        <a:srgbClr val="FFFFFF"/>
                      </a:fgClr>
                      <a:bgClr>
                        <a:srgbClr val="DDDDDD"/>
                      </a:bgClr>
                    </a:pattFill>
                  </a:tcPr>
                </a:tc>
                <a:tc gridSpan="2">
                  <a:txBody>
                    <a:bodyPr/>
                    <a:lstStyle/>
                    <a:p>
                      <a:pPr marL="0" marR="0" algn="ctr">
                        <a:spcBef>
                          <a:spcPts val="0"/>
                        </a:spcBef>
                        <a:spcAft>
                          <a:spcPts val="0"/>
                        </a:spcAft>
                      </a:pPr>
                      <a:r>
                        <a:rPr lang="en-US" sz="1100" b="0" dirty="0" smtClean="0">
                          <a:solidFill>
                            <a:srgbClr val="FF0000"/>
                          </a:solidFill>
                          <a:latin typeface="Calibri" pitchFamily="34" charset="0"/>
                        </a:rPr>
                        <a:t>78.1</a:t>
                      </a:r>
                      <a:endParaRPr lang="en-US" sz="1100" b="0" dirty="0">
                        <a:solidFill>
                          <a:srgbClr val="FF0000"/>
                        </a:solidFill>
                        <a:latin typeface="Calibri" pitchFamily="34" charset="0"/>
                        <a:ea typeface="Times New Roman"/>
                        <a:cs typeface="Calibri" pitchFamily="34" charset="0"/>
                      </a:endParaRPr>
                    </a:p>
                  </a:txBody>
                  <a:tcPr marL="79535" marR="79535" marT="0" marB="0" anchor="ctr">
                    <a:no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21920">
                <a:tc gridSpan="13">
                  <a:txBody>
                    <a:bodyPr/>
                    <a:lstStyle/>
                    <a:p>
                      <a:pPr marL="0" marR="0">
                        <a:spcBef>
                          <a:spcPts val="0"/>
                        </a:spcBef>
                        <a:spcAft>
                          <a:spcPts val="0"/>
                        </a:spcAft>
                      </a:pPr>
                      <a:endParaRPr lang="en-US" sz="800" dirty="0">
                        <a:solidFill>
                          <a:schemeClr val="tx1"/>
                        </a:solidFill>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182880">
                <a:tc gridSpan="13">
                  <a:txBody>
                    <a:bodyPr/>
                    <a:lstStyle/>
                    <a:p>
                      <a:pPr marL="0" marR="0">
                        <a:spcBef>
                          <a:spcPts val="0"/>
                        </a:spcBef>
                        <a:spcAft>
                          <a:spcPts val="0"/>
                        </a:spcAft>
                      </a:pPr>
                      <a:r>
                        <a:rPr lang="en-US" sz="1100" b="1" dirty="0" smtClean="0">
                          <a:latin typeface="Calibri" pitchFamily="34" charset="0"/>
                        </a:rPr>
                        <a:t>RHSP/DAP Score</a:t>
                      </a:r>
                      <a:endParaRPr lang="en-US" sz="1100" b="1" dirty="0">
                        <a:solidFill>
                          <a:schemeClr val="tx1"/>
                        </a:solidFill>
                        <a:latin typeface="Calibri" pitchFamily="34" charset="0"/>
                        <a:ea typeface="Times New Roman"/>
                        <a:cs typeface="Calibri" pitchFamily="34" charset="0"/>
                      </a:endParaRPr>
                    </a:p>
                  </a:txBody>
                  <a:tcPr marL="21357" marR="21357" marT="0" marB="0" anchor="ctr">
                    <a:solidFill>
                      <a:schemeClr val="accent1">
                        <a:lumMod val="20000"/>
                        <a:lumOff val="80000"/>
                      </a:schemeClr>
                    </a:solid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pattFill prst="ltUpDiag">
                      <a:fgClr>
                        <a:srgbClr val="FFFFFF"/>
                      </a:fgClr>
                      <a:bgClr>
                        <a:srgbClr val="DDDDDD"/>
                      </a:bgClr>
                    </a:patt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pattFill prst="ltUpDiag">
                      <a:fgClr>
                        <a:srgbClr val="FFFFFF"/>
                      </a:fgClr>
                      <a:bgClr>
                        <a:srgbClr val="DDDDDD"/>
                      </a:bgClr>
                    </a:patt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r>
              <a:tr h="335280">
                <a:tc>
                  <a:txBody>
                    <a:bodyPr/>
                    <a:lstStyle/>
                    <a:p>
                      <a:pPr marL="0" marR="0">
                        <a:spcBef>
                          <a:spcPts val="0"/>
                        </a:spcBef>
                        <a:spcAft>
                          <a:spcPts val="0"/>
                        </a:spcAft>
                      </a:pPr>
                      <a:r>
                        <a:rPr lang="en-US" sz="1100" dirty="0" smtClean="0">
                          <a:latin typeface="Calibri" pitchFamily="34" charset="0"/>
                        </a:rPr>
                        <a:t>4-yr. graduation</a:t>
                      </a:r>
                      <a:br>
                        <a:rPr lang="en-US" sz="1100" dirty="0" smtClean="0">
                          <a:latin typeface="Calibri" pitchFamily="34" charset="0"/>
                        </a:rPr>
                      </a:br>
                      <a:r>
                        <a:rPr lang="en-US" sz="1100" dirty="0" smtClean="0">
                          <a:latin typeface="Calibri" pitchFamily="34" charset="0"/>
                        </a:rPr>
                        <a:t>Percent RHSP/DAP</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82.7%</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76.4%</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83.6%</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83.0%</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0" marR="0" marT="0" marB="0" anchor="ctr">
                    <a:solidFill>
                      <a:schemeClr val="bg1">
                        <a:lumMod val="95000"/>
                      </a:schemeClr>
                    </a:solidFill>
                  </a:tcP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0" marR="0" marT="0" marB="0" anchor="ctr">
                    <a:solidFill>
                      <a:schemeClr val="bg1">
                        <a:lumMod val="95000"/>
                      </a:schemeClr>
                    </a:solidFill>
                  </a:tcPr>
                </a:tc>
                <a:tc>
                  <a:txBody>
                    <a:bodyPr/>
                    <a:lstStyle/>
                    <a:p>
                      <a:pPr marL="0" marR="0" algn="ctr">
                        <a:spcBef>
                          <a:spcPts val="0"/>
                        </a:spcBef>
                        <a:spcAft>
                          <a:spcPts val="0"/>
                        </a:spcAft>
                      </a:pPr>
                      <a:r>
                        <a:rPr lang="en-US" sz="1100" dirty="0" smtClean="0">
                          <a:latin typeface="Calibri" pitchFamily="34" charset="0"/>
                        </a:rPr>
                        <a:t>325.7</a:t>
                      </a:r>
                      <a:endParaRPr lang="en-US" sz="1100" dirty="0">
                        <a:solidFill>
                          <a:schemeClr val="tx1"/>
                        </a:solidFill>
                        <a:latin typeface="Calibri" pitchFamily="34" charset="0"/>
                        <a:ea typeface="Times New Roman"/>
                        <a:cs typeface="Calibri" pitchFamily="34" charset="0"/>
                      </a:endParaRPr>
                    </a:p>
                  </a:txBody>
                  <a:tcPr marL="79535" marR="79535" marT="0" marB="0" anchor="ctr"/>
                </a:tc>
                <a:tc>
                  <a:txBody>
                    <a:bodyPr/>
                    <a:lstStyle/>
                    <a:p>
                      <a:pPr marL="0" marR="0" algn="ctr">
                        <a:spcBef>
                          <a:spcPts val="0"/>
                        </a:spcBef>
                        <a:spcAft>
                          <a:spcPts val="0"/>
                        </a:spcAft>
                      </a:pPr>
                      <a:r>
                        <a:rPr lang="en-US" sz="1100" dirty="0" smtClean="0">
                          <a:latin typeface="Calibri" pitchFamily="34" charset="0"/>
                        </a:rPr>
                        <a:t>400</a:t>
                      </a:r>
                      <a:endParaRPr lang="en-US" sz="1100" dirty="0">
                        <a:solidFill>
                          <a:schemeClr val="tx1"/>
                        </a:solidFill>
                        <a:latin typeface="Calibri" pitchFamily="34" charset="0"/>
                        <a:ea typeface="Times New Roman"/>
                        <a:cs typeface="Calibri" pitchFamily="34" charset="0"/>
                      </a:endParaRPr>
                    </a:p>
                  </a:txBody>
                  <a:tcPr marL="79535" marR="79535" marT="0" marB="0" anchor="ctr"/>
                </a:tc>
              </a:tr>
              <a:tr h="182880">
                <a:tc gridSpan="11">
                  <a:txBody>
                    <a:bodyPr/>
                    <a:lstStyle/>
                    <a:p>
                      <a:pPr marL="0" marR="0">
                        <a:spcBef>
                          <a:spcPts val="0"/>
                        </a:spcBef>
                        <a:spcAft>
                          <a:spcPts val="0"/>
                        </a:spcAft>
                      </a:pPr>
                      <a:r>
                        <a:rPr lang="en-US" sz="1100" b="0" dirty="0" smtClean="0">
                          <a:latin typeface="Calibri" pitchFamily="34" charset="0"/>
                        </a:rPr>
                        <a:t>RHSP/DAP Score (total</a:t>
                      </a:r>
                      <a:r>
                        <a:rPr lang="en-US" sz="1100" b="0" baseline="0" dirty="0" smtClean="0">
                          <a:latin typeface="Calibri" pitchFamily="34" charset="0"/>
                        </a:rPr>
                        <a:t> </a:t>
                      </a:r>
                      <a:r>
                        <a:rPr lang="en-US" sz="1100" b="0" dirty="0" smtClean="0">
                          <a:latin typeface="Calibri" pitchFamily="34" charset="0"/>
                        </a:rPr>
                        <a:t>points divided by maximum points)</a:t>
                      </a:r>
                      <a:endParaRPr lang="en-US" sz="1100" b="0" dirty="0">
                        <a:solidFill>
                          <a:schemeClr val="tx1"/>
                        </a:solidFill>
                        <a:latin typeface="Calibri" pitchFamily="34" charset="0"/>
                        <a:ea typeface="Times New Roman"/>
                        <a:cs typeface="Calibri" pitchFamily="34" charset="0"/>
                      </a:endParaRPr>
                    </a:p>
                  </a:txBody>
                  <a:tcPr marL="21357" marR="21357" marT="0" marB="0" anchor="ctr">
                    <a:noFill/>
                  </a:tcPr>
                </a:tc>
                <a:tc hMerge="1">
                  <a:txBody>
                    <a:bodyPr/>
                    <a:lstStyle/>
                    <a:p>
                      <a:endParaRPr lang="en-US"/>
                    </a:p>
                  </a:txBody>
                  <a:tcPr/>
                </a:tc>
                <a:tc hMerge="1">
                  <a:txBody>
                    <a:bodyPr/>
                    <a:lstStyle/>
                    <a:p>
                      <a:endParaRPr lang="en-US" dirty="0"/>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gridSpan="2">
                  <a:txBody>
                    <a:bodyPr/>
                    <a:lstStyle/>
                    <a:p>
                      <a:pPr marL="0" marR="0" algn="ctr">
                        <a:spcBef>
                          <a:spcPts val="0"/>
                        </a:spcBef>
                        <a:spcAft>
                          <a:spcPts val="0"/>
                        </a:spcAft>
                      </a:pPr>
                      <a:r>
                        <a:rPr lang="en-US" sz="1100" dirty="0" smtClean="0">
                          <a:solidFill>
                            <a:srgbClr val="FF0000"/>
                          </a:solidFill>
                          <a:latin typeface="Calibri" pitchFamily="34" charset="0"/>
                        </a:rPr>
                        <a:t>81.4</a:t>
                      </a:r>
                      <a:endParaRPr lang="en-US" sz="1100" dirty="0">
                        <a:solidFill>
                          <a:srgbClr val="FF0000"/>
                        </a:solidFill>
                        <a:latin typeface="Calibri" pitchFamily="34" charset="0"/>
                        <a:ea typeface="Times New Roman"/>
                        <a:cs typeface="Calibri" pitchFamily="34" charset="0"/>
                      </a:endParaRPr>
                    </a:p>
                  </a:txBody>
                  <a:tcPr marL="79535" marR="79535" marT="0" marB="0" anchor="ctr">
                    <a:noFill/>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lumMod val="85000"/>
                      </a:schemeClr>
                    </a:solidFill>
                  </a:tcPr>
                </a:tc>
              </a:tr>
              <a:tr h="121920">
                <a:tc gridSpan="13">
                  <a:txBody>
                    <a:bodyPr/>
                    <a:lstStyle/>
                    <a:p>
                      <a:pPr marL="0" marR="0">
                        <a:spcBef>
                          <a:spcPts val="0"/>
                        </a:spcBef>
                        <a:spcAft>
                          <a:spcPts val="0"/>
                        </a:spcAft>
                      </a:pPr>
                      <a:endParaRPr lang="en-US" sz="800" dirty="0">
                        <a:solidFill>
                          <a:schemeClr val="tx1"/>
                        </a:solidFill>
                        <a:latin typeface="Calibri" pitchFamily="34" charset="0"/>
                        <a:ea typeface="Times New Roman"/>
                        <a:cs typeface="Calibri" pitchFamily="34" charset="0"/>
                      </a:endParaRPr>
                    </a:p>
                  </a:txBody>
                  <a:tcPr marL="21357" marR="21357"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2880">
                <a:tc gridSpan="13">
                  <a:txBody>
                    <a:bodyPr/>
                    <a:lstStyle/>
                    <a:p>
                      <a:pPr marL="0" marR="0">
                        <a:spcBef>
                          <a:spcPts val="0"/>
                        </a:spcBef>
                        <a:spcAft>
                          <a:spcPts val="0"/>
                        </a:spcAft>
                      </a:pPr>
                      <a:r>
                        <a:rPr lang="en-US" sz="1100" b="1" dirty="0" smtClean="0">
                          <a:latin typeface="Calibri" pitchFamily="34" charset="0"/>
                        </a:rPr>
                        <a:t>Postsecondary/College-Ready</a:t>
                      </a:r>
                      <a:r>
                        <a:rPr lang="en-US" sz="1100" b="1" baseline="0" dirty="0" smtClean="0">
                          <a:latin typeface="Calibri" pitchFamily="34" charset="0"/>
                        </a:rPr>
                        <a:t> Graduates Score</a:t>
                      </a:r>
                      <a:endParaRPr lang="en-US" sz="1100" b="1" dirty="0">
                        <a:solidFill>
                          <a:schemeClr val="tx1"/>
                        </a:solidFill>
                        <a:latin typeface="Calibri" pitchFamily="34" charset="0"/>
                        <a:ea typeface="Times New Roman"/>
                        <a:cs typeface="Calibri" pitchFamily="34" charset="0"/>
                      </a:endParaRPr>
                    </a:p>
                  </a:txBody>
                  <a:tcPr marL="21357" marR="21357"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r>
              <a:tr h="670560">
                <a:tc>
                  <a:txBody>
                    <a:bodyPr/>
                    <a:lstStyle/>
                    <a:p>
                      <a:pPr marL="0" marR="0">
                        <a:spcBef>
                          <a:spcPts val="0"/>
                        </a:spcBef>
                        <a:spcAft>
                          <a:spcPts val="0"/>
                        </a:spcAft>
                      </a:pPr>
                      <a:r>
                        <a:rPr lang="en-US" sz="1100" dirty="0" smtClean="0">
                          <a:latin typeface="Calibri" pitchFamily="34" charset="0"/>
                        </a:rPr>
                        <a:t>College-Ready Graduates on both Reading/ELA and Math</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82%</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r>
                        <a:rPr lang="en-US" sz="1100" dirty="0" smtClean="0">
                          <a:latin typeface="Calibri" pitchFamily="34" charset="0"/>
                        </a:rPr>
                        <a:t>72%</a:t>
                      </a: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endParaRPr lang="en-US" sz="1800" dirty="0">
                        <a:solidFill>
                          <a:schemeClr val="tx1"/>
                        </a:solidFill>
                        <a:latin typeface="Calibri" pitchFamily="34" charset="0"/>
                      </a:endParaRPr>
                    </a:p>
                  </a:txBody>
                  <a:tcPr marL="21357" marR="21357"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latin typeface="Calibri" pitchFamily="34" charset="0"/>
                        </a:rPr>
                        <a:t>78%</a:t>
                      </a:r>
                      <a:endParaRPr lang="en-US" sz="1100" dirty="0" smtClean="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latin typeface="Calibri" pitchFamily="34" charset="0"/>
                        </a:rPr>
                        <a:t>89%</a:t>
                      </a:r>
                      <a:endParaRPr lang="en-US" sz="1100" dirty="0" smtClean="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0" marR="0" marT="0" marB="0" anchor="ctr">
                    <a:solidFill>
                      <a:schemeClr val="bg1">
                        <a:lumMod val="95000"/>
                      </a:schemeClr>
                    </a:solidFill>
                  </a:tcPr>
                </a:tc>
                <a:tc>
                  <a:txBody>
                    <a:bodyPr/>
                    <a:lstStyle/>
                    <a:p>
                      <a:pPr marL="0" marR="0" algn="ctr">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0" marR="0" marT="0" marB="0" anchor="ctr">
                    <a:solidFill>
                      <a:schemeClr val="bg1">
                        <a:lumMod val="95000"/>
                      </a:schemeClr>
                    </a:solidFill>
                  </a:tcPr>
                </a:tc>
                <a:tc>
                  <a:txBody>
                    <a:bodyPr/>
                    <a:lstStyle/>
                    <a:p>
                      <a:pPr marL="0" marR="0" algn="ctr">
                        <a:spcBef>
                          <a:spcPts val="0"/>
                        </a:spcBef>
                        <a:spcAft>
                          <a:spcPts val="0"/>
                        </a:spcAft>
                      </a:pPr>
                      <a:r>
                        <a:rPr lang="en-US" sz="1100" dirty="0" smtClean="0">
                          <a:latin typeface="Calibri" pitchFamily="34" charset="0"/>
                        </a:rPr>
                        <a:t>321</a:t>
                      </a:r>
                      <a:endParaRPr lang="en-US" sz="1100" dirty="0">
                        <a:solidFill>
                          <a:schemeClr val="tx1"/>
                        </a:solidFill>
                        <a:latin typeface="Calibri" pitchFamily="34" charset="0"/>
                        <a:ea typeface="Times New Roman"/>
                        <a:cs typeface="Calibri" pitchFamily="34" charset="0"/>
                      </a:endParaRPr>
                    </a:p>
                  </a:txBody>
                  <a:tcPr marL="79535" marR="79535" marT="0" marB="0" anchor="ctr"/>
                </a:tc>
                <a:tc>
                  <a:txBody>
                    <a:bodyPr/>
                    <a:lstStyle/>
                    <a:p>
                      <a:pPr marL="0" marR="0" algn="ctr">
                        <a:spcBef>
                          <a:spcPts val="0"/>
                        </a:spcBef>
                        <a:spcAft>
                          <a:spcPts val="0"/>
                        </a:spcAft>
                      </a:pPr>
                      <a:r>
                        <a:rPr lang="en-US" sz="1100" dirty="0" smtClean="0">
                          <a:latin typeface="Calibri" pitchFamily="34" charset="0"/>
                        </a:rPr>
                        <a:t>400</a:t>
                      </a:r>
                      <a:endParaRPr lang="en-US" sz="1100" dirty="0">
                        <a:solidFill>
                          <a:schemeClr val="tx1"/>
                        </a:solidFill>
                        <a:latin typeface="Calibri" pitchFamily="34" charset="0"/>
                        <a:ea typeface="Times New Roman"/>
                        <a:cs typeface="Calibri" pitchFamily="34" charset="0"/>
                      </a:endParaRPr>
                    </a:p>
                  </a:txBody>
                  <a:tcPr marL="79535" marR="79535" marT="0" marB="0" anchor="ctr"/>
                </a:tc>
              </a:tr>
              <a:tr h="182880">
                <a:tc gridSpan="11">
                  <a:txBody>
                    <a:bodyPr/>
                    <a:lstStyle/>
                    <a:p>
                      <a:pPr marL="0" marR="0">
                        <a:spcBef>
                          <a:spcPts val="0"/>
                        </a:spcBef>
                        <a:spcAft>
                          <a:spcPts val="0"/>
                        </a:spcAft>
                      </a:pPr>
                      <a:r>
                        <a:rPr lang="en-US" sz="1100" b="1" dirty="0" smtClean="0">
                          <a:latin typeface="Calibri" pitchFamily="34" charset="0"/>
                        </a:rPr>
                        <a:t>College-Ready Score </a:t>
                      </a:r>
                      <a:r>
                        <a:rPr lang="en-US" sz="1100" dirty="0" smtClean="0">
                          <a:latin typeface="Calibri" pitchFamily="34" charset="0"/>
                        </a:rPr>
                        <a:t>(total points divided by maximum points)</a:t>
                      </a:r>
                      <a:endParaRPr lang="en-US" sz="1100" dirty="0">
                        <a:solidFill>
                          <a:schemeClr val="tx1"/>
                        </a:solidFill>
                        <a:latin typeface="Calibri" pitchFamily="34" charset="0"/>
                        <a:ea typeface="Times New Roman"/>
                        <a:cs typeface="Calibri" pitchFamily="34" charset="0"/>
                      </a:endParaRPr>
                    </a:p>
                  </a:txBody>
                  <a:tcPr marL="21357" marR="21357" marT="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100" dirty="0" smtClean="0">
                          <a:solidFill>
                            <a:srgbClr val="FF0000"/>
                          </a:solidFill>
                          <a:latin typeface="Calibri" pitchFamily="34" charset="0"/>
                          <a:ea typeface="+mn-ea"/>
                          <a:cs typeface="+mn-cs"/>
                        </a:rPr>
                        <a:t>80.3</a:t>
                      </a:r>
                      <a:endParaRPr lang="en-US" sz="1100" dirty="0">
                        <a:solidFill>
                          <a:srgbClr val="FF0000"/>
                        </a:solidFill>
                        <a:latin typeface="Calibri" pitchFamily="34" charset="0"/>
                        <a:ea typeface="Times New Roman"/>
                        <a:cs typeface="Calibri" pitchFamily="34" charset="0"/>
                      </a:endParaRPr>
                    </a:p>
                  </a:txBody>
                  <a:tcPr marL="79535" marR="79535" marT="0" marB="0" anchor="ctr">
                    <a:noFill/>
                  </a:tcPr>
                </a:tc>
                <a:tc hMerge="1">
                  <a:txBody>
                    <a:bodyPr/>
                    <a:lstStyle/>
                    <a:p>
                      <a:endParaRPr lang="en-US"/>
                    </a:p>
                  </a:txBody>
                  <a:tcPr/>
                </a:tc>
              </a:tr>
              <a:tr h="121920">
                <a:tc gridSpan="13">
                  <a:txBody>
                    <a:bodyPr/>
                    <a:lstStyle/>
                    <a:p>
                      <a:pPr marL="0" marR="0">
                        <a:spcBef>
                          <a:spcPts val="0"/>
                        </a:spcBef>
                        <a:spcAft>
                          <a:spcPts val="0"/>
                        </a:spcAft>
                      </a:pPr>
                      <a:endParaRPr lang="en-US" sz="800" dirty="0">
                        <a:latin typeface="Calibri" pitchFamily="34" charset="0"/>
                        <a:ea typeface="Times New Roman"/>
                        <a:cs typeface="Calibri" pitchFamily="34" charset="0"/>
                      </a:endParaRPr>
                    </a:p>
                  </a:txBody>
                  <a:tcPr marL="21357" marR="21357"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r>
              <a:tr h="182880">
                <a:tc gridSpan="13">
                  <a:txBody>
                    <a:bodyPr/>
                    <a:lstStyle/>
                    <a:p>
                      <a:pPr marL="0" marR="0">
                        <a:spcBef>
                          <a:spcPts val="0"/>
                        </a:spcBef>
                        <a:spcAft>
                          <a:spcPts val="0"/>
                        </a:spcAft>
                      </a:pPr>
                      <a:r>
                        <a:rPr lang="en-US" sz="1100" b="1" dirty="0" smtClean="0">
                          <a:latin typeface="Calibri" pitchFamily="34" charset="0"/>
                        </a:rPr>
                        <a:t>Overall Index Score</a:t>
                      </a:r>
                      <a:endParaRPr lang="en-US" sz="1100" b="1" dirty="0">
                        <a:latin typeface="Calibri" pitchFamily="34" charset="0"/>
                        <a:ea typeface="Times New Roman"/>
                        <a:cs typeface="Calibri" pitchFamily="34" charset="0"/>
                      </a:endParaRPr>
                    </a:p>
                  </a:txBody>
                  <a:tcPr marL="21357" marR="21357"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a:p>
                  </a:txBody>
                  <a:tcPr/>
                </a:tc>
              </a:tr>
              <a:tr h="182880">
                <a:tc>
                  <a:txBody>
                    <a:bodyPr/>
                    <a:lstStyle/>
                    <a:p>
                      <a:pPr marL="0" marR="0">
                        <a:spcBef>
                          <a:spcPts val="0"/>
                        </a:spcBef>
                        <a:spcAft>
                          <a:spcPts val="0"/>
                        </a:spcAft>
                      </a:pPr>
                      <a:r>
                        <a:rPr lang="en-US" sz="1100" b="1" dirty="0" smtClean="0">
                          <a:solidFill>
                            <a:schemeClr val="tx1"/>
                          </a:solidFill>
                          <a:latin typeface="Calibri" pitchFamily="34" charset="0"/>
                        </a:rPr>
                        <a:t>STAAR Score</a:t>
                      </a:r>
                      <a:endParaRPr lang="en-US" sz="1100" b="1" baseline="0" dirty="0">
                        <a:solidFill>
                          <a:schemeClr val="tx1"/>
                        </a:solidFill>
                        <a:latin typeface="Calibri" pitchFamily="34" charset="0"/>
                        <a:ea typeface="Times New Roman"/>
                        <a:cs typeface="Calibri" pitchFamily="34" charset="0"/>
                      </a:endParaRPr>
                    </a:p>
                  </a:txBody>
                  <a:tcPr marL="21357" marR="21357" marT="0" marB="0" anchor="ctr"/>
                </a:tc>
                <a:tc gridSpan="2">
                  <a:txBody>
                    <a:bodyPr/>
                    <a:lstStyle/>
                    <a:p>
                      <a:pPr marL="0" marR="0" algn="ctr">
                        <a:spcBef>
                          <a:spcPts val="0"/>
                        </a:spcBef>
                        <a:spcAft>
                          <a:spcPts val="0"/>
                        </a:spcAft>
                      </a:pPr>
                      <a:r>
                        <a:rPr lang="en-US" sz="1100" dirty="0" smtClean="0">
                          <a:solidFill>
                            <a:srgbClr val="FF0000"/>
                          </a:solidFill>
                          <a:latin typeface="Calibri" pitchFamily="34" charset="0"/>
                        </a:rPr>
                        <a:t>30.3 x 25%</a:t>
                      </a:r>
                      <a:endParaRPr lang="en-US" sz="1100" dirty="0">
                        <a:solidFill>
                          <a:srgbClr val="FF0000"/>
                        </a:solidFill>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solidFill>
                          <a:srgbClr val="FF0000"/>
                        </a:solidFill>
                        <a:latin typeface="Calibri" pitchFamily="34" charset="0"/>
                        <a:ea typeface="Times New Roman"/>
                        <a:cs typeface="Calibri" pitchFamily="34" charset="0"/>
                      </a:endParaRPr>
                    </a:p>
                  </a:txBody>
                  <a:tcPr marL="21357" marR="21357" marT="0" marB="0" anchor="ctr"/>
                </a:tc>
                <a:tc rowSpan="4" gridSpan="8">
                  <a:txBody>
                    <a:bodyPr/>
                    <a:lstStyle/>
                    <a:p>
                      <a:endParaRPr lang="en-US" sz="1800" dirty="0">
                        <a:latin typeface="Calibri" pitchFamily="34" charset="0"/>
                      </a:endParaRPr>
                    </a:p>
                  </a:txBody>
                  <a:tcPr marL="21357" marR="21357" marT="0" marB="0" anchor="ctr">
                    <a:solidFill>
                      <a:schemeClr val="bg1">
                        <a:lumMod val="95000"/>
                      </a:schemeClr>
                    </a:solidFill>
                  </a:tcPr>
                </a:tc>
                <a:tc rowSpan="4" hMerge="1">
                  <a:txBody>
                    <a:bodyPr/>
                    <a:lstStyle/>
                    <a:p>
                      <a:endParaRPr lang="en-US" dirty="0"/>
                    </a:p>
                  </a:txBody>
                  <a:tcPr marL="21357" marR="21357" marT="0" marB="0" anchor="ctr"/>
                </a:tc>
                <a:tc rowSpan="4"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rowSpan="4"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rowSpan="4"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rowSpan="4"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rowSpan="4"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rowSpan="4"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gridSpan="2">
                  <a:txBody>
                    <a:bodyPr/>
                    <a:lstStyle/>
                    <a:p>
                      <a:pPr marL="0" marR="0" algn="ctr">
                        <a:spcBef>
                          <a:spcPts val="0"/>
                        </a:spcBef>
                        <a:spcAft>
                          <a:spcPts val="0"/>
                        </a:spcAft>
                      </a:pPr>
                      <a:r>
                        <a:rPr lang="en-US" sz="1100" dirty="0" smtClean="0">
                          <a:solidFill>
                            <a:srgbClr val="FF0000"/>
                          </a:solidFill>
                          <a:latin typeface="Calibri" pitchFamily="34" charset="0"/>
                          <a:ea typeface="Times New Roman"/>
                          <a:cs typeface="Calibri" pitchFamily="34" charset="0"/>
                        </a:rPr>
                        <a:t>7.6</a:t>
                      </a:r>
                      <a:endParaRPr lang="en-US" sz="1100" dirty="0">
                        <a:solidFill>
                          <a:srgbClr val="FF0000"/>
                        </a:solidFill>
                        <a:latin typeface="Calibri" pitchFamily="34" charset="0"/>
                        <a:ea typeface="Times New Roman"/>
                        <a:cs typeface="Calibri" pitchFamily="34" charset="0"/>
                      </a:endParaRPr>
                    </a:p>
                  </a:txBody>
                  <a:tcPr marL="79535" marR="79535"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tc>
              </a:tr>
              <a:tr h="182880">
                <a:tc>
                  <a:txBody>
                    <a:bodyPr/>
                    <a:lstStyle/>
                    <a:p>
                      <a:pPr marL="0" marR="0">
                        <a:spcBef>
                          <a:spcPts val="0"/>
                        </a:spcBef>
                        <a:spcAft>
                          <a:spcPts val="0"/>
                        </a:spcAft>
                      </a:pPr>
                      <a:r>
                        <a:rPr lang="en-US" sz="1100" b="1" dirty="0" smtClean="0">
                          <a:solidFill>
                            <a:schemeClr val="tx1"/>
                          </a:solidFill>
                          <a:latin typeface="Calibri" pitchFamily="34" charset="0"/>
                        </a:rPr>
                        <a:t>Graduation Score</a:t>
                      </a:r>
                      <a:endParaRPr lang="en-US" sz="1100" b="1" dirty="0">
                        <a:solidFill>
                          <a:schemeClr val="tx1"/>
                        </a:solidFill>
                        <a:latin typeface="Calibri" pitchFamily="34" charset="0"/>
                        <a:ea typeface="Times New Roman"/>
                        <a:cs typeface="Calibri" pitchFamily="34" charset="0"/>
                      </a:endParaRPr>
                    </a:p>
                  </a:txBody>
                  <a:tcPr marL="21357" marR="21357" marT="0" marB="0" anchor="ctr"/>
                </a:tc>
                <a:tc gridSpan="2">
                  <a:txBody>
                    <a:bodyPr/>
                    <a:lstStyle/>
                    <a:p>
                      <a:pPr marL="0" marR="0" algn="ctr">
                        <a:spcBef>
                          <a:spcPts val="0"/>
                        </a:spcBef>
                        <a:spcAft>
                          <a:spcPts val="0"/>
                        </a:spcAft>
                      </a:pPr>
                      <a:r>
                        <a:rPr lang="en-US" sz="1100" dirty="0" smtClean="0">
                          <a:solidFill>
                            <a:srgbClr val="FF0000"/>
                          </a:solidFill>
                          <a:latin typeface="Calibri" pitchFamily="34" charset="0"/>
                        </a:rPr>
                        <a:t>78.1 x 25%</a:t>
                      </a:r>
                      <a:endParaRPr lang="en-US" sz="1100" dirty="0">
                        <a:solidFill>
                          <a:srgbClr val="FF0000"/>
                        </a:solidFill>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solidFill>
                          <a:srgbClr val="FF0000"/>
                        </a:solidFill>
                        <a:latin typeface="Calibri" pitchFamily="34" charset="0"/>
                        <a:ea typeface="Times New Roman"/>
                        <a:cs typeface="Calibri" pitchFamily="34" charset="0"/>
                      </a:endParaRPr>
                    </a:p>
                  </a:txBody>
                  <a:tcPr marL="21357" marR="21357" marT="0" marB="0" anchor="ctr"/>
                </a:tc>
                <a:tc gridSpan="8" vMerge="1">
                  <a:txBody>
                    <a:bodyPr/>
                    <a:lstStyle/>
                    <a:p>
                      <a:endParaRPr lang="en-US" dirty="0"/>
                    </a:p>
                  </a:txBody>
                  <a:tcPr marL="21357" marR="21357" marT="0" marB="0" anchor="ctr"/>
                </a:tc>
                <a:tc hMerge="1" vMerge="1">
                  <a:txBody>
                    <a:bodyPr/>
                    <a:lstStyle/>
                    <a:p>
                      <a:endParaRPr lang="en-US" dirty="0"/>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gridSpan="2">
                  <a:txBody>
                    <a:bodyPr/>
                    <a:lstStyle/>
                    <a:p>
                      <a:pPr marL="0" marR="0" algn="ctr">
                        <a:spcBef>
                          <a:spcPts val="0"/>
                        </a:spcBef>
                        <a:spcAft>
                          <a:spcPts val="0"/>
                        </a:spcAft>
                      </a:pPr>
                      <a:r>
                        <a:rPr lang="en-US" sz="1100" dirty="0" smtClean="0">
                          <a:solidFill>
                            <a:srgbClr val="FF0000"/>
                          </a:solidFill>
                          <a:latin typeface="Calibri" pitchFamily="34" charset="0"/>
                          <a:ea typeface="Times New Roman"/>
                          <a:cs typeface="Calibri" pitchFamily="34" charset="0"/>
                        </a:rPr>
                        <a:t>19.5</a:t>
                      </a:r>
                      <a:endParaRPr lang="en-US" sz="1100" dirty="0">
                        <a:solidFill>
                          <a:srgbClr val="FF0000"/>
                        </a:solidFill>
                        <a:latin typeface="Calibri" pitchFamily="34" charset="0"/>
                        <a:ea typeface="Times New Roman"/>
                        <a:cs typeface="Calibri" pitchFamily="34" charset="0"/>
                      </a:endParaRPr>
                    </a:p>
                  </a:txBody>
                  <a:tcPr marL="79535" marR="79535"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tc>
              </a:tr>
              <a:tr h="182880">
                <a:tc>
                  <a:txBody>
                    <a:bodyPr/>
                    <a:lstStyle/>
                    <a:p>
                      <a:pPr marL="0" marR="0">
                        <a:spcBef>
                          <a:spcPts val="0"/>
                        </a:spcBef>
                        <a:spcAft>
                          <a:spcPts val="0"/>
                        </a:spcAft>
                      </a:pPr>
                      <a:r>
                        <a:rPr lang="en-US" sz="1100" b="1" dirty="0" smtClean="0">
                          <a:solidFill>
                            <a:schemeClr val="tx1"/>
                          </a:solidFill>
                          <a:latin typeface="Calibri" pitchFamily="34" charset="0"/>
                        </a:rPr>
                        <a:t>RHSP/DAP Score</a:t>
                      </a:r>
                      <a:endParaRPr lang="en-US" sz="1100" b="1" dirty="0">
                        <a:solidFill>
                          <a:schemeClr val="tx1"/>
                        </a:solidFill>
                        <a:latin typeface="Calibri" pitchFamily="34" charset="0"/>
                        <a:ea typeface="Times New Roman"/>
                        <a:cs typeface="Calibri" pitchFamily="34" charset="0"/>
                      </a:endParaRPr>
                    </a:p>
                  </a:txBody>
                  <a:tcPr marL="21357" marR="21357" marT="0" marB="0" anchor="ct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dirty="0" smtClean="0">
                          <a:solidFill>
                            <a:srgbClr val="FF0000"/>
                          </a:solidFill>
                          <a:latin typeface="Calibri" pitchFamily="34" charset="0"/>
                        </a:rPr>
                        <a:t>81.4 x 25%</a:t>
                      </a:r>
                      <a:endParaRPr lang="en-US" sz="1100" dirty="0" smtClean="0">
                        <a:solidFill>
                          <a:srgbClr val="FF0000"/>
                        </a:solidFill>
                        <a:latin typeface="Calibri" pitchFamily="34" charset="0"/>
                        <a:ea typeface="Times New Roman"/>
                        <a:cs typeface="Calibri" pitchFamily="34" charset="0"/>
                      </a:endParaRPr>
                    </a:p>
                  </a:txBody>
                  <a:tcPr marL="21357" marR="21357" marT="0" marB="0" anchor="ct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dirty="0" smtClean="0">
                        <a:solidFill>
                          <a:srgbClr val="FF0000"/>
                        </a:solidFill>
                        <a:latin typeface="Calibri" pitchFamily="34" charset="0"/>
                        <a:ea typeface="Times New Roman"/>
                        <a:cs typeface="Calibri" pitchFamily="34" charset="0"/>
                      </a:endParaRPr>
                    </a:p>
                  </a:txBody>
                  <a:tcPr marL="21357" marR="21357" marT="0" marB="0" anchor="ctr"/>
                </a:tc>
                <a:tc gridSpan="8" vMerge="1">
                  <a:txBody>
                    <a:bodyPr/>
                    <a:lstStyle/>
                    <a:p>
                      <a:endParaRPr lang="en-US" dirty="0"/>
                    </a:p>
                  </a:txBody>
                  <a:tcPr marL="21357" marR="21357" marT="0" marB="0" anchor="ctr"/>
                </a:tc>
                <a:tc hMerge="1" vMerge="1">
                  <a:txBody>
                    <a:bodyPr/>
                    <a:lstStyle/>
                    <a:p>
                      <a:endParaRPr lang="en-US" dirty="0"/>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gridSpan="2">
                  <a:txBody>
                    <a:bodyPr/>
                    <a:lstStyle/>
                    <a:p>
                      <a:pPr marL="0" marR="0" algn="ctr">
                        <a:spcBef>
                          <a:spcPts val="0"/>
                        </a:spcBef>
                        <a:spcAft>
                          <a:spcPts val="0"/>
                        </a:spcAft>
                      </a:pPr>
                      <a:r>
                        <a:rPr lang="en-US" sz="1100" dirty="0" smtClean="0">
                          <a:solidFill>
                            <a:srgbClr val="FF0000"/>
                          </a:solidFill>
                          <a:latin typeface="Calibri" pitchFamily="34" charset="0"/>
                          <a:ea typeface="Times New Roman"/>
                          <a:cs typeface="Calibri" pitchFamily="34" charset="0"/>
                        </a:rPr>
                        <a:t>20.4</a:t>
                      </a:r>
                      <a:endParaRPr lang="en-US" sz="1100" dirty="0">
                        <a:solidFill>
                          <a:srgbClr val="FF0000"/>
                        </a:solidFill>
                        <a:latin typeface="Calibri" pitchFamily="34" charset="0"/>
                        <a:ea typeface="Times New Roman"/>
                        <a:cs typeface="Calibri" pitchFamily="34" charset="0"/>
                      </a:endParaRPr>
                    </a:p>
                  </a:txBody>
                  <a:tcPr marL="79535" marR="79535"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tc>
              </a:tr>
              <a:tr h="182880">
                <a:tc>
                  <a:txBody>
                    <a:bodyPr/>
                    <a:lstStyle/>
                    <a:p>
                      <a:pPr marL="0" marR="0">
                        <a:spcBef>
                          <a:spcPts val="0"/>
                        </a:spcBef>
                        <a:spcAft>
                          <a:spcPts val="0"/>
                        </a:spcAft>
                      </a:pPr>
                      <a:r>
                        <a:rPr lang="en-US" sz="1100" b="1" dirty="0" smtClean="0">
                          <a:solidFill>
                            <a:schemeClr val="tx1"/>
                          </a:solidFill>
                          <a:latin typeface="Calibri" pitchFamily="34" charset="0"/>
                        </a:rPr>
                        <a:t>College-Ready Score</a:t>
                      </a:r>
                      <a:endParaRPr lang="en-US" sz="1100" b="1" dirty="0">
                        <a:solidFill>
                          <a:schemeClr val="tx1"/>
                        </a:solidFill>
                        <a:latin typeface="Calibri" pitchFamily="34" charset="0"/>
                        <a:ea typeface="Times New Roman"/>
                        <a:cs typeface="Calibri" pitchFamily="34" charset="0"/>
                      </a:endParaRPr>
                    </a:p>
                  </a:txBody>
                  <a:tcPr marL="21357" marR="21357" marT="0" marB="0" anchor="ctr"/>
                </a:tc>
                <a:tc gridSpan="2">
                  <a:txBody>
                    <a:bodyPr/>
                    <a:lstStyle/>
                    <a:p>
                      <a:pPr marL="0" marR="0" algn="ctr">
                        <a:spcBef>
                          <a:spcPts val="0"/>
                        </a:spcBef>
                        <a:spcAft>
                          <a:spcPts val="0"/>
                        </a:spcAft>
                      </a:pPr>
                      <a:r>
                        <a:rPr lang="en-US" sz="1100" dirty="0" smtClean="0">
                          <a:solidFill>
                            <a:srgbClr val="FF0000"/>
                          </a:solidFill>
                          <a:latin typeface="Calibri" pitchFamily="34" charset="0"/>
                        </a:rPr>
                        <a:t>80.3 x 25%</a:t>
                      </a:r>
                      <a:endParaRPr lang="en-US" sz="1100" dirty="0">
                        <a:solidFill>
                          <a:srgbClr val="FF0000"/>
                        </a:solidFill>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solidFill>
                          <a:srgbClr val="FF0000"/>
                        </a:solidFill>
                        <a:latin typeface="Calibri" pitchFamily="34" charset="0"/>
                        <a:ea typeface="Times New Roman"/>
                        <a:cs typeface="Calibri" pitchFamily="34" charset="0"/>
                      </a:endParaRPr>
                    </a:p>
                  </a:txBody>
                  <a:tcPr marL="21357" marR="21357" marT="0" marB="0" anchor="ctr"/>
                </a:tc>
                <a:tc gridSpan="8" vMerge="1">
                  <a:txBody>
                    <a:bodyPr/>
                    <a:lstStyle/>
                    <a:p>
                      <a:endParaRPr lang="en-US" dirty="0"/>
                    </a:p>
                  </a:txBody>
                  <a:tcPr marL="21357" marR="21357" marT="0" marB="0" anchor="ctr"/>
                </a:tc>
                <a:tc hMerge="1" vMerge="1">
                  <a:txBody>
                    <a:bodyPr/>
                    <a:lstStyle/>
                    <a:p>
                      <a:endParaRPr lang="en-US" dirty="0"/>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hMerge="1" v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gridSpan="2">
                  <a:txBody>
                    <a:bodyPr/>
                    <a:lstStyle/>
                    <a:p>
                      <a:pPr marL="0" marR="0" algn="ctr">
                        <a:spcBef>
                          <a:spcPts val="0"/>
                        </a:spcBef>
                        <a:spcAft>
                          <a:spcPts val="0"/>
                        </a:spcAft>
                      </a:pPr>
                      <a:r>
                        <a:rPr lang="en-US" sz="1100" dirty="0" smtClean="0">
                          <a:solidFill>
                            <a:srgbClr val="FF0000"/>
                          </a:solidFill>
                          <a:latin typeface="Calibri" pitchFamily="34" charset="0"/>
                          <a:ea typeface="Times New Roman"/>
                          <a:cs typeface="Calibri" pitchFamily="34" charset="0"/>
                        </a:rPr>
                        <a:t>20.1</a:t>
                      </a:r>
                      <a:endParaRPr lang="en-US" sz="1100" dirty="0">
                        <a:solidFill>
                          <a:srgbClr val="FF0000"/>
                        </a:solidFill>
                        <a:latin typeface="Calibri" pitchFamily="34" charset="0"/>
                        <a:ea typeface="Times New Roman"/>
                        <a:cs typeface="Calibri" pitchFamily="34" charset="0"/>
                      </a:endParaRPr>
                    </a:p>
                  </a:txBody>
                  <a:tcPr marL="79535" marR="79535"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tc>
              </a:tr>
              <a:tr h="182880">
                <a:tc gridSpan="11">
                  <a:txBody>
                    <a:bodyPr/>
                    <a:lstStyle/>
                    <a:p>
                      <a:pPr marL="0" marR="0">
                        <a:spcBef>
                          <a:spcPts val="0"/>
                        </a:spcBef>
                        <a:spcAft>
                          <a:spcPts val="0"/>
                        </a:spcAft>
                      </a:pPr>
                      <a:r>
                        <a:rPr lang="en-US" sz="1100" dirty="0" smtClean="0">
                          <a:latin typeface="Calibri" pitchFamily="34" charset="0"/>
                        </a:rPr>
                        <a:t>Index Score (sum of weighted index scores)</a:t>
                      </a:r>
                      <a:endParaRPr lang="en-US" sz="1100" dirty="0">
                        <a:solidFill>
                          <a:schemeClr val="tx1"/>
                        </a:solidFill>
                        <a:latin typeface="Calibri" pitchFamily="34" charset="0"/>
                        <a:ea typeface="Times New Roman"/>
                        <a:cs typeface="Calibri" pitchFamily="34" charset="0"/>
                      </a:endParaRPr>
                    </a:p>
                  </a:txBody>
                  <a:tcPr marL="21357" marR="21357" marT="0" marB="0" anchor="ctr"/>
                </a:tc>
                <a:tc hMerge="1">
                  <a:txBody>
                    <a:bodyPr/>
                    <a:lstStyle/>
                    <a:p>
                      <a:pPr marL="0" marR="0">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pPr marL="0" marR="0">
                        <a:spcBef>
                          <a:spcPts val="0"/>
                        </a:spcBef>
                        <a:spcAft>
                          <a:spcPts val="0"/>
                        </a:spcAft>
                      </a:pPr>
                      <a:endParaRPr lang="en-US" sz="1100" dirty="0">
                        <a:solidFill>
                          <a:schemeClr val="tx1"/>
                        </a:solidFill>
                        <a:latin typeface="Calibri" pitchFamily="34" charset="0"/>
                        <a:ea typeface="Times New Roman"/>
                        <a:cs typeface="Calibri" pitchFamily="34" charset="0"/>
                      </a:endParaRPr>
                    </a:p>
                  </a:txBody>
                  <a:tcPr marL="21357" marR="21357" marT="0" marB="0" anchor="ctr">
                    <a:lnL w="12700" cap="flat" cmpd="sng" algn="ctr">
                      <a:solidFill>
                        <a:schemeClr val="accent1">
                          <a:lumMod val="75000"/>
                        </a:schemeClr>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tc hMerge="1">
                  <a:txBody>
                    <a:bodyPr/>
                    <a:lstStyle/>
                    <a:p>
                      <a:endParaRPr lang="en-US" dirty="0"/>
                    </a:p>
                  </a:txBody>
                  <a:tcPr marL="21357" marR="21357"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21357" marR="21357"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0" marR="0" marT="0" marB="0" anchor="ctr"/>
                </a:tc>
                <a:tc gridSpan="2">
                  <a:txBody>
                    <a:bodyPr/>
                    <a:lstStyle/>
                    <a:p>
                      <a:pPr marL="0" marR="0" algn="ctr">
                        <a:spcBef>
                          <a:spcPts val="0"/>
                        </a:spcBef>
                        <a:spcAft>
                          <a:spcPts val="0"/>
                        </a:spcAft>
                      </a:pPr>
                      <a:r>
                        <a:rPr lang="en-US" sz="1100" b="1" dirty="0" smtClean="0">
                          <a:solidFill>
                            <a:srgbClr val="FF0000"/>
                          </a:solidFill>
                          <a:latin typeface="Calibri" pitchFamily="34" charset="0"/>
                          <a:ea typeface="Times New Roman"/>
                          <a:cs typeface="Calibri" pitchFamily="34" charset="0"/>
                        </a:rPr>
                        <a:t>68</a:t>
                      </a:r>
                      <a:endParaRPr lang="en-US" sz="1100" b="1" dirty="0">
                        <a:solidFill>
                          <a:srgbClr val="FF0000"/>
                        </a:solidFill>
                        <a:latin typeface="Calibri" pitchFamily="34" charset="0"/>
                        <a:ea typeface="Times New Roman"/>
                        <a:cs typeface="Calibri" pitchFamily="34" charset="0"/>
                      </a:endParaRPr>
                    </a:p>
                  </a:txBody>
                  <a:tcPr marL="79535" marR="79535" marT="0" marB="0" anchor="ctr"/>
                </a:tc>
                <a:tc hMerge="1">
                  <a:txBody>
                    <a:bodyPr/>
                    <a:lstStyle/>
                    <a:p>
                      <a:pPr marL="0" marR="0" algn="ctr">
                        <a:spcBef>
                          <a:spcPts val="0"/>
                        </a:spcBef>
                        <a:spcAft>
                          <a:spcPts val="0"/>
                        </a:spcAft>
                      </a:pPr>
                      <a:endParaRPr lang="en-US" sz="1100" dirty="0">
                        <a:latin typeface="Calibri" pitchFamily="34" charset="0"/>
                        <a:ea typeface="Times New Roman"/>
                        <a:cs typeface="Calibri" pitchFamily="34" charset="0"/>
                      </a:endParaRPr>
                    </a:p>
                  </a:txBody>
                  <a:tcPr marL="79535" marR="79535" marT="0" marB="0" anchor="ct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p:cNvSpPr>
            <a:spLocks noGrp="1"/>
          </p:cNvSpPr>
          <p:nvPr>
            <p:ph type="title"/>
          </p:nvPr>
        </p:nvSpPr>
        <p:spPr>
          <a:xfrm>
            <a:off x="639763" y="274638"/>
            <a:ext cx="7954962" cy="868362"/>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33795" name="Slide Number Placeholder 3"/>
          <p:cNvSpPr>
            <a:spLocks noGrp="1"/>
          </p:cNvSpPr>
          <p:nvPr>
            <p:ph type="sldNum" sz="quarter" idx="12"/>
          </p:nvPr>
        </p:nvSpPr>
        <p:spPr bwMode="auto">
          <a:noFill/>
          <a:ln>
            <a:miter lim="800000"/>
            <a:headEnd/>
            <a:tailEnd/>
          </a:ln>
        </p:spPr>
        <p:txBody>
          <a:bodyPr/>
          <a:lstStyle/>
          <a:p>
            <a:pPr>
              <a:lnSpc>
                <a:spcPct val="80000"/>
              </a:lnSpc>
            </a:pPr>
            <a:fld id="{D2E861FF-B4EB-B742-A8A2-37124ABFBF40}" type="slidenum">
              <a:rPr lang="en-US" sz="1200"/>
              <a:pPr>
                <a:lnSpc>
                  <a:spcPct val="80000"/>
                </a:lnSpc>
              </a:pPr>
              <a:t>22</a:t>
            </a:fld>
            <a:endParaRPr lang="en-US" sz="1200"/>
          </a:p>
        </p:txBody>
      </p:sp>
      <p:sp>
        <p:nvSpPr>
          <p:cNvPr id="16" name="Text Placeholder 5"/>
          <p:cNvSpPr txBox="1">
            <a:spLocks/>
          </p:cNvSpPr>
          <p:nvPr/>
        </p:nvSpPr>
        <p:spPr bwMode="auto">
          <a:xfrm>
            <a:off x="781050" y="1666875"/>
            <a:ext cx="8229600" cy="4581525"/>
          </a:xfrm>
          <a:prstGeom prst="rect">
            <a:avLst/>
          </a:prstGeom>
          <a:noFill/>
          <a:ln w="9525">
            <a:noFill/>
            <a:miter lim="800000"/>
            <a:headEnd/>
            <a:tailEnd/>
          </a:ln>
        </p:spPr>
        <p:txBody>
          <a:bodyPr>
            <a:prstTxWarp prst="textNoShape">
              <a:avLst/>
            </a:prstTxWarp>
          </a:bodyPr>
          <a:lstStyle/>
          <a:p>
            <a:pPr marL="285750" indent="-285750" eaLnBrk="1" hangingPunct="1">
              <a:buClr>
                <a:srgbClr val="C45816"/>
              </a:buClr>
              <a:buSzPct val="125000"/>
            </a:pPr>
            <a:r>
              <a:rPr lang="en-US" sz="1800" b="1">
                <a:latin typeface="Calibri" charset="0"/>
                <a:ea typeface="Times New Roman" charset="0"/>
                <a:cs typeface="Times New Roman" charset="0"/>
              </a:rPr>
              <a:t>AEA Charter Districts and Campuses </a:t>
            </a:r>
            <a:r>
              <a:rPr lang="en-US" sz="1800">
                <a:latin typeface="Calibri" charset="0"/>
                <a:ea typeface="Times New Roman" charset="0"/>
                <a:cs typeface="Times New Roman" charset="0"/>
              </a:rPr>
              <a:t>(Including Dropout Recovery Campuses)</a:t>
            </a:r>
            <a:endParaRPr lang="en-US" sz="1800">
              <a:latin typeface="Calibri" charset="0"/>
            </a:endParaRPr>
          </a:p>
          <a:p>
            <a:pPr marL="285750" indent="-285750" eaLnBrk="1" hangingPunct="1">
              <a:buClr>
                <a:srgbClr val="C45816"/>
              </a:buClr>
              <a:buSzPct val="125000"/>
              <a:buFont typeface="Wingdings" charset="2"/>
              <a:buChar char="§"/>
            </a:pPr>
            <a:endParaRPr lang="en-US" sz="1800" b="1">
              <a:latin typeface="Calibri" charset="0"/>
            </a:endParaRPr>
          </a:p>
          <a:p>
            <a:pPr marL="285750" indent="-285750" eaLnBrk="1" hangingPunct="1">
              <a:lnSpc>
                <a:spcPts val="2163"/>
              </a:lnSpc>
              <a:buClr>
                <a:srgbClr val="C45816"/>
              </a:buClr>
              <a:buSzPct val="125000"/>
              <a:buFont typeface="Wingdings" charset="2"/>
              <a:buChar char="§"/>
            </a:pPr>
            <a:r>
              <a:rPr lang="en-US" sz="1800" b="1">
                <a:latin typeface="Calibri" charset="0"/>
              </a:rPr>
              <a:t>Two Components</a:t>
            </a:r>
            <a:br>
              <a:rPr lang="en-US" sz="1800" b="1">
                <a:latin typeface="Calibri" charset="0"/>
              </a:rPr>
            </a:br>
            <a:r>
              <a:rPr lang="en-US" sz="1800">
                <a:latin typeface="Calibri" charset="0"/>
              </a:rPr>
              <a:t>These two index components are not equally weighted as for regular districts </a:t>
            </a:r>
            <a:br>
              <a:rPr lang="en-US" sz="1800">
                <a:latin typeface="Calibri" charset="0"/>
              </a:rPr>
            </a:br>
            <a:r>
              <a:rPr lang="en-US" sz="1800">
                <a:latin typeface="Calibri" charset="0"/>
              </a:rPr>
              <a:t>and campuses:</a:t>
            </a:r>
          </a:p>
          <a:p>
            <a:pPr marL="285750" indent="-285750" eaLnBrk="1" hangingPunct="1">
              <a:lnSpc>
                <a:spcPts val="2163"/>
              </a:lnSpc>
              <a:buClr>
                <a:srgbClr val="C45816"/>
              </a:buClr>
              <a:buSzPct val="125000"/>
              <a:buFont typeface="Wingdings" charset="2"/>
              <a:buChar char="§"/>
            </a:pPr>
            <a:endParaRPr lang="en-US" sz="1800" b="1">
              <a:latin typeface="Calibri" charset="0"/>
            </a:endParaRPr>
          </a:p>
          <a:p>
            <a:pPr marL="285750" indent="-285750" eaLnBrk="1" hangingPunct="1">
              <a:lnSpc>
                <a:spcPts val="2163"/>
              </a:lnSpc>
              <a:buClr>
                <a:schemeClr val="accent1"/>
              </a:buClr>
              <a:buSzPct val="60000"/>
              <a:buFont typeface="Wingdings 2" charset="2"/>
              <a:buChar char=""/>
            </a:pPr>
            <a:r>
              <a:rPr lang="en-US" sz="1800">
                <a:latin typeface="Calibri" charset="0"/>
              </a:rPr>
              <a:t>STAAR Postsecondary Readiness Standard 	(25%)</a:t>
            </a:r>
          </a:p>
          <a:p>
            <a:pPr marL="285750" indent="-285750" eaLnBrk="1" hangingPunct="1">
              <a:lnSpc>
                <a:spcPts val="2163"/>
              </a:lnSpc>
              <a:buClr>
                <a:schemeClr val="accent1"/>
              </a:buClr>
              <a:buSzPct val="60000"/>
              <a:buFont typeface="Wingdings 2" charset="2"/>
              <a:buChar char=""/>
            </a:pPr>
            <a:r>
              <a:rPr lang="en-US" sz="1800">
                <a:latin typeface="Calibri" charset="0"/>
              </a:rPr>
              <a:t>Graduation (or Annual Dropout Rate) Component	(75%) </a:t>
            </a:r>
          </a:p>
          <a:p>
            <a:pPr marL="285750" indent="-285750" eaLnBrk="1" hangingPunct="1">
              <a:lnSpc>
                <a:spcPts val="2163"/>
              </a:lnSpc>
              <a:buClr>
                <a:srgbClr val="C45816"/>
              </a:buClr>
              <a:buSzPct val="125000"/>
            </a:pPr>
            <a:endParaRPr lang="en-US" sz="1800">
              <a:latin typeface="Calibri" charset="0"/>
            </a:endParaRPr>
          </a:p>
          <a:p>
            <a:pPr marL="285750" indent="-285750" eaLnBrk="1" hangingPunct="1">
              <a:lnSpc>
                <a:spcPts val="2163"/>
              </a:lnSpc>
              <a:buClr>
                <a:srgbClr val="C45816"/>
              </a:buClr>
              <a:buSzPct val="125000"/>
              <a:buFont typeface="Wingdings" charset="2"/>
              <a:buChar char="§"/>
            </a:pPr>
            <a:r>
              <a:rPr lang="en-US" sz="1800">
                <a:latin typeface="Calibri" charset="0"/>
              </a:rPr>
              <a:t>If both components are not available, then will evaluate the Graduation Score </a:t>
            </a:r>
            <a:br>
              <a:rPr lang="en-US" sz="1800">
                <a:latin typeface="Calibri" charset="0"/>
              </a:rPr>
            </a:br>
            <a:r>
              <a:rPr lang="en-US" sz="1800">
                <a:latin typeface="Calibri" charset="0"/>
              </a:rPr>
              <a:t>(or Annual Dropout Rate) component only.</a:t>
            </a:r>
          </a:p>
          <a:p>
            <a:pPr marL="285750" indent="-285750" eaLnBrk="1" hangingPunct="1">
              <a:lnSpc>
                <a:spcPts val="2163"/>
              </a:lnSpc>
              <a:buClr>
                <a:srgbClr val="C45816"/>
              </a:buClr>
              <a:buSzPct val="125000"/>
              <a:buFont typeface="Wingdings" charset="2"/>
              <a:buChar char="§"/>
            </a:pPr>
            <a:endParaRPr lang="en-US" sz="1800">
              <a:latin typeface="Calibri" charset="0"/>
            </a:endParaRPr>
          </a:p>
          <a:p>
            <a:pPr marL="285750" indent="-285750" eaLnBrk="1" hangingPunct="1">
              <a:lnSpc>
                <a:spcPts val="2163"/>
              </a:lnSpc>
              <a:buClr>
                <a:srgbClr val="C45816"/>
              </a:buClr>
              <a:buSzPct val="125000"/>
              <a:buFont typeface="Wingdings" charset="2"/>
              <a:buChar char="§"/>
            </a:pPr>
            <a:r>
              <a:rPr lang="en-US" sz="1800">
                <a:latin typeface="Calibri" charset="0"/>
              </a:rPr>
              <a:t>If the Graduation Score (or Annual Dropout Rate) are not available, then Index 4 </a:t>
            </a:r>
            <a:br>
              <a:rPr lang="en-US" sz="1800">
                <a:latin typeface="Calibri" charset="0"/>
              </a:rPr>
            </a:br>
            <a:r>
              <a:rPr lang="en-US" sz="1800">
                <a:latin typeface="Calibri" charset="0"/>
              </a:rPr>
              <a:t>is not evaluated for those AEA charter districts and campuses.</a:t>
            </a:r>
          </a:p>
          <a:p>
            <a:pPr marL="285750" indent="-285750" eaLnBrk="1" hangingPunct="1">
              <a:buClr>
                <a:schemeClr val="accent1"/>
              </a:buClr>
              <a:buSzPct val="60000"/>
              <a:buFont typeface="Wingdings 2" charset="2"/>
              <a:buChar char=""/>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Clr>
                <a:srgbClr val="C45816"/>
              </a:buClr>
              <a:buSzPct val="125000"/>
              <a:buFont typeface="Wingdings" charset="2"/>
              <a:buChar char="§"/>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Clr>
                <a:schemeClr val="accent1"/>
              </a:buClr>
              <a:buSzPct val="60000"/>
              <a:buFont typeface="Wingdings 2" charset="2"/>
              <a:buChar char=""/>
            </a:pPr>
            <a:endParaRPr lang="en-US" sz="1800">
              <a:latin typeface="Calibri" charset="0"/>
            </a:endParaRPr>
          </a:p>
          <a:p>
            <a:pPr marL="285750" indent="-285750" eaLnBrk="1" hangingPunct="1">
              <a:buClr>
                <a:schemeClr val="accent1"/>
              </a:buClr>
              <a:buSzPct val="60000"/>
              <a:buFont typeface="Wingdings 2" charset="2"/>
              <a:buChar char=""/>
            </a:pPr>
            <a:endParaRPr lang="en-US" sz="1800">
              <a:latin typeface="Calibri" charset="0"/>
            </a:endParaRPr>
          </a:p>
          <a:p>
            <a:pPr marL="285750" indent="-285750" eaLnBrk="1" hangingPunct="1">
              <a:buClr>
                <a:srgbClr val="C45816"/>
              </a:buClr>
              <a:buSzPct val="125000"/>
            </a:pPr>
            <a:endParaRPr lang="en-US" sz="1800">
              <a:latin typeface="Calibri" charset="0"/>
            </a:endParaRPr>
          </a:p>
          <a:p>
            <a:pPr marL="285750" indent="-285750" eaLnBrk="1" hangingPunct="1">
              <a:buFont typeface="Wingdings 3" charset="2"/>
              <a:buNone/>
            </a:pPr>
            <a:endParaRPr lang="en-US" sz="2000">
              <a:latin typeface="Calibri" charset="0"/>
            </a:endParaRPr>
          </a:p>
          <a:p>
            <a:pPr marL="285750" indent="-285750" eaLnBrk="1" hangingPunct="1">
              <a:lnSpc>
                <a:spcPts val="2400"/>
              </a:lnSpc>
              <a:buFont typeface="Wingdings 3" charset="2"/>
              <a:buNone/>
            </a:pPr>
            <a:endParaRPr lang="en-US" sz="1900" b="1">
              <a:latin typeface="Calibri" charset="0"/>
            </a:endParaRPr>
          </a:p>
          <a:p>
            <a:pPr marL="285750" indent="-285750" eaLnBrk="1" hangingPunct="1">
              <a:lnSpc>
                <a:spcPts val="2400"/>
              </a:lnSpc>
              <a:buFont typeface="Wingdings 3" charset="2"/>
              <a:buNone/>
            </a:pPr>
            <a:endParaRPr lang="en-US" sz="1900">
              <a:latin typeface="Calibri" charset="0"/>
            </a:endParaRPr>
          </a:p>
          <a:p>
            <a:pPr marL="285750" indent="-285750" eaLnBrk="1" hangingPunct="1">
              <a:lnSpc>
                <a:spcPts val="2300"/>
              </a:lnSpc>
            </a:pPr>
            <a:endParaRPr lang="en-US" sz="1900">
              <a:latin typeface="Calibri"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3"/>
          <p:cNvSpPr>
            <a:spLocks noGrp="1"/>
          </p:cNvSpPr>
          <p:nvPr>
            <p:ph type="title"/>
          </p:nvPr>
        </p:nvSpPr>
        <p:spPr>
          <a:xfrm>
            <a:off x="639763" y="274638"/>
            <a:ext cx="7954962" cy="868362"/>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34819" name="Slide Number Placeholder 3"/>
          <p:cNvSpPr>
            <a:spLocks noGrp="1"/>
          </p:cNvSpPr>
          <p:nvPr>
            <p:ph type="sldNum" sz="quarter" idx="12"/>
          </p:nvPr>
        </p:nvSpPr>
        <p:spPr bwMode="auto">
          <a:noFill/>
          <a:ln>
            <a:miter lim="800000"/>
            <a:headEnd/>
            <a:tailEnd/>
          </a:ln>
        </p:spPr>
        <p:txBody>
          <a:bodyPr/>
          <a:lstStyle/>
          <a:p>
            <a:pPr>
              <a:lnSpc>
                <a:spcPct val="80000"/>
              </a:lnSpc>
            </a:pPr>
            <a:fld id="{C3664638-D177-814E-A96B-F99CABAF43BC}" type="slidenum">
              <a:rPr lang="en-US" sz="1200"/>
              <a:pPr>
                <a:lnSpc>
                  <a:spcPct val="80000"/>
                </a:lnSpc>
              </a:pPr>
              <a:t>23</a:t>
            </a:fld>
            <a:endParaRPr lang="en-US" sz="1200"/>
          </a:p>
        </p:txBody>
      </p:sp>
      <p:sp>
        <p:nvSpPr>
          <p:cNvPr id="6" name="TextBox 5"/>
          <p:cNvSpPr txBox="1"/>
          <p:nvPr/>
        </p:nvSpPr>
        <p:spPr>
          <a:xfrm>
            <a:off x="679450" y="1635125"/>
            <a:ext cx="8116888" cy="3990975"/>
          </a:xfrm>
          <a:prstGeom prst="rect">
            <a:avLst/>
          </a:prstGeom>
          <a:noFill/>
        </p:spPr>
        <p:txBody>
          <a:bodyPr>
            <a:prstTxWarp prst="textNoShape">
              <a:avLst/>
            </a:prstTxWarp>
            <a:spAutoFit/>
          </a:bodyPr>
          <a:lstStyle/>
          <a:p>
            <a:pPr>
              <a:lnSpc>
                <a:spcPts val="2200"/>
              </a:lnSpc>
            </a:pPr>
            <a:r>
              <a:rPr lang="en-US" sz="1600">
                <a:latin typeface="Calibri" charset="0"/>
              </a:rPr>
              <a:t> </a:t>
            </a:r>
            <a:r>
              <a:rPr lang="en-US" sz="1800" b="1">
                <a:latin typeface="Calibri" charset="0"/>
                <a:ea typeface="Times New Roman" charset="0"/>
                <a:cs typeface="Times New Roman" charset="0"/>
              </a:rPr>
              <a:t>AEA Charter Districts and Campuses </a:t>
            </a:r>
            <a:r>
              <a:rPr lang="en-US" sz="1800">
                <a:latin typeface="Calibri" charset="0"/>
                <a:ea typeface="Times New Roman" charset="0"/>
                <a:cs typeface="Times New Roman" charset="0"/>
              </a:rPr>
              <a:t>(Including Dropout Recovery Campuses)</a:t>
            </a:r>
          </a:p>
          <a:p>
            <a:pPr>
              <a:lnSpc>
                <a:spcPts val="2200"/>
              </a:lnSpc>
            </a:pPr>
            <a:endParaRPr lang="en-US" sz="1800" b="1">
              <a:latin typeface="Calibri" charset="0"/>
              <a:ea typeface="Times New Roman" charset="0"/>
              <a:cs typeface="Times New Roman" charset="0"/>
            </a:endParaRPr>
          </a:p>
          <a:p>
            <a:pPr>
              <a:lnSpc>
                <a:spcPts val="2200"/>
              </a:lnSpc>
            </a:pPr>
            <a:r>
              <a:rPr lang="en-US" sz="1800" b="1">
                <a:latin typeface="Calibri" charset="0"/>
                <a:ea typeface="Times New Roman" charset="0"/>
                <a:cs typeface="Times New Roman" charset="0"/>
              </a:rPr>
              <a:t>STAAR Component</a:t>
            </a:r>
            <a:endParaRPr lang="en-US" sz="1800">
              <a:latin typeface="Calibri" charset="0"/>
            </a:endParaRPr>
          </a:p>
          <a:p>
            <a:pPr eaLnBrk="1" hangingPunct="1">
              <a:lnSpc>
                <a:spcPts val="2200"/>
              </a:lnSpc>
              <a:buClr>
                <a:srgbClr val="C45816"/>
              </a:buClr>
              <a:buSzPct val="150000"/>
              <a:buFont typeface="Wingdings" charset="2"/>
              <a:buChar char="§"/>
            </a:pPr>
            <a:endParaRPr lang="en-US" sz="1800" b="1">
              <a:latin typeface="Calibri" charset="0"/>
            </a:endParaRPr>
          </a:p>
          <a:p>
            <a:pPr eaLnBrk="1" hangingPunct="1">
              <a:lnSpc>
                <a:spcPts val="2200"/>
              </a:lnSpc>
              <a:buClr>
                <a:srgbClr val="C45816"/>
              </a:buClr>
              <a:buSzPct val="125000"/>
              <a:buFont typeface="Wingdings" charset="2"/>
              <a:buChar char="§"/>
            </a:pPr>
            <a:r>
              <a:rPr lang="en-US" sz="1800">
                <a:latin typeface="Calibri" charset="0"/>
              </a:rPr>
              <a:t> </a:t>
            </a:r>
            <a:r>
              <a:rPr lang="en-US" sz="1800" b="1">
                <a:latin typeface="Calibri" charset="0"/>
              </a:rPr>
              <a:t>Assessments</a:t>
            </a:r>
          </a:p>
          <a:p>
            <a:pPr eaLnBrk="1" hangingPunct="1">
              <a:lnSpc>
                <a:spcPts val="2200"/>
              </a:lnSpc>
              <a:buClr>
                <a:schemeClr val="accent1"/>
              </a:buClr>
              <a:buSzPct val="60000"/>
              <a:buFont typeface="Wingdings 2" charset="2"/>
              <a:buChar char=""/>
            </a:pPr>
            <a:r>
              <a:rPr lang="en-US" sz="1800">
                <a:latin typeface="Calibri" charset="0"/>
              </a:rPr>
              <a:t>STAAR and STAAR Modified or EOC Substitute Assessments</a:t>
            </a:r>
          </a:p>
          <a:p>
            <a:pPr eaLnBrk="1" hangingPunct="1">
              <a:lnSpc>
                <a:spcPts val="2200"/>
              </a:lnSpc>
              <a:buClr>
                <a:schemeClr val="accent1"/>
              </a:buClr>
              <a:buSzPct val="60000"/>
              <a:buFont typeface="Wingdings 2" charset="2"/>
              <a:buChar char=""/>
            </a:pPr>
            <a:endParaRPr lang="en-US" sz="1800" b="1">
              <a:latin typeface="Calibri" charset="0"/>
            </a:endParaRPr>
          </a:p>
          <a:p>
            <a:pPr eaLnBrk="1" hangingPunct="1">
              <a:lnSpc>
                <a:spcPts val="2200"/>
              </a:lnSpc>
              <a:buClr>
                <a:srgbClr val="C45816"/>
              </a:buClr>
              <a:buSzPct val="125000"/>
              <a:buFont typeface="Wingdings" charset="2"/>
              <a:buChar char="§"/>
            </a:pPr>
            <a:r>
              <a:rPr lang="en-US" sz="1800" b="1">
                <a:latin typeface="Calibri" charset="0"/>
              </a:rPr>
              <a:t>Performance Standard</a:t>
            </a:r>
          </a:p>
          <a:p>
            <a:pPr eaLnBrk="1" hangingPunct="1">
              <a:lnSpc>
                <a:spcPts val="2200"/>
              </a:lnSpc>
              <a:buClr>
                <a:schemeClr val="accent1"/>
              </a:buClr>
              <a:buSzPct val="60000"/>
              <a:buFont typeface="Wingdings 2" charset="2"/>
              <a:buChar char=""/>
            </a:pPr>
            <a:r>
              <a:rPr lang="en-US" sz="1800">
                <a:latin typeface="Calibri" charset="0"/>
              </a:rPr>
              <a:t>Meeting Postsecondary Readiness standard (Final Level II or above or equivalency standard) on two or more subjects</a:t>
            </a:r>
          </a:p>
          <a:p>
            <a:pPr eaLnBrk="1" hangingPunct="1">
              <a:lnSpc>
                <a:spcPts val="2200"/>
              </a:lnSpc>
              <a:buClr>
                <a:schemeClr val="accent1"/>
              </a:buClr>
              <a:buSzPct val="60000"/>
            </a:pPr>
            <a:endParaRPr lang="en-US" sz="1800">
              <a:latin typeface="Calibri" charset="0"/>
            </a:endParaRPr>
          </a:p>
          <a:p>
            <a:pPr eaLnBrk="1" hangingPunct="1">
              <a:lnSpc>
                <a:spcPts val="2200"/>
              </a:lnSpc>
              <a:buClr>
                <a:srgbClr val="C45816"/>
              </a:buClr>
              <a:buSzPct val="125000"/>
              <a:buFont typeface="Wingdings" charset="2"/>
              <a:buChar char="§"/>
            </a:pPr>
            <a:r>
              <a:rPr lang="en-US" sz="1800" b="1">
                <a:latin typeface="Calibri" charset="0"/>
              </a:rPr>
              <a:t>Subjects</a:t>
            </a:r>
          </a:p>
          <a:p>
            <a:pPr eaLnBrk="1" hangingPunct="1">
              <a:lnSpc>
                <a:spcPts val="2200"/>
              </a:lnSpc>
              <a:buClr>
                <a:schemeClr val="accent1"/>
              </a:buClr>
              <a:buSzPct val="60000"/>
              <a:buFont typeface="Wingdings 2" charset="2"/>
              <a:buChar char=""/>
            </a:pPr>
            <a:r>
              <a:rPr lang="en-US" sz="1800">
                <a:latin typeface="Calibri" charset="0"/>
              </a:rPr>
              <a:t>Reading, Writing, Mathematics, Science, and Social Studies</a:t>
            </a:r>
          </a:p>
          <a:p>
            <a:pPr eaLnBrk="1" hangingPunct="1">
              <a:lnSpc>
                <a:spcPts val="1800"/>
              </a:lnSpc>
              <a:buClr>
                <a:schemeClr val="accent1"/>
              </a:buClr>
              <a:buSzPct val="60000"/>
            </a:pPr>
            <a:endParaRPr lang="en-US" sz="1600">
              <a:latin typeface="Calibri"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3"/>
          <p:cNvSpPr>
            <a:spLocks noGrp="1"/>
          </p:cNvSpPr>
          <p:nvPr>
            <p:ph type="title"/>
          </p:nvPr>
        </p:nvSpPr>
        <p:spPr>
          <a:xfrm>
            <a:off x="639763" y="274638"/>
            <a:ext cx="7954962" cy="868362"/>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35843" name="Slide Number Placeholder 3"/>
          <p:cNvSpPr>
            <a:spLocks noGrp="1"/>
          </p:cNvSpPr>
          <p:nvPr>
            <p:ph type="sldNum" sz="quarter" idx="12"/>
          </p:nvPr>
        </p:nvSpPr>
        <p:spPr bwMode="auto">
          <a:noFill/>
          <a:ln>
            <a:miter lim="800000"/>
            <a:headEnd/>
            <a:tailEnd/>
          </a:ln>
        </p:spPr>
        <p:txBody>
          <a:bodyPr/>
          <a:lstStyle/>
          <a:p>
            <a:pPr>
              <a:lnSpc>
                <a:spcPct val="80000"/>
              </a:lnSpc>
            </a:pPr>
            <a:fld id="{8052B2FD-B5BA-2D48-A4CD-AEA0706F2025}" type="slidenum">
              <a:rPr lang="en-US" sz="1200"/>
              <a:pPr>
                <a:lnSpc>
                  <a:spcPct val="80000"/>
                </a:lnSpc>
              </a:pPr>
              <a:t>24</a:t>
            </a:fld>
            <a:endParaRPr lang="en-US" sz="1200"/>
          </a:p>
        </p:txBody>
      </p:sp>
      <p:sp>
        <p:nvSpPr>
          <p:cNvPr id="6" name="TextBox 5"/>
          <p:cNvSpPr txBox="1"/>
          <p:nvPr/>
        </p:nvSpPr>
        <p:spPr>
          <a:xfrm>
            <a:off x="722313" y="1647825"/>
            <a:ext cx="8116887" cy="4597400"/>
          </a:xfrm>
          <a:prstGeom prst="rect">
            <a:avLst/>
          </a:prstGeom>
          <a:noFill/>
        </p:spPr>
        <p:txBody>
          <a:bodyPr>
            <a:prstTxWarp prst="textNoShape">
              <a:avLst/>
            </a:prstTxWarp>
            <a:spAutoFit/>
          </a:bodyPr>
          <a:lstStyle/>
          <a:p>
            <a:pPr>
              <a:lnSpc>
                <a:spcPts val="2163"/>
              </a:lnSpc>
            </a:pPr>
            <a:r>
              <a:rPr lang="en-US" sz="1600">
                <a:latin typeface="Calibri" charset="0"/>
              </a:rPr>
              <a:t> </a:t>
            </a:r>
            <a:r>
              <a:rPr lang="en-US" sz="1800" b="1">
                <a:latin typeface="Calibri" charset="0"/>
                <a:ea typeface="Times New Roman" charset="0"/>
                <a:cs typeface="Times New Roman" charset="0"/>
              </a:rPr>
              <a:t>AEA Campuses and Charter Districts </a:t>
            </a:r>
            <a:r>
              <a:rPr lang="en-US" sz="1800">
                <a:latin typeface="Calibri" charset="0"/>
                <a:ea typeface="Times New Roman" charset="0"/>
                <a:cs typeface="Times New Roman" charset="0"/>
              </a:rPr>
              <a:t>(Including Dropout Recovery Campuses)</a:t>
            </a:r>
          </a:p>
          <a:p>
            <a:pPr>
              <a:lnSpc>
                <a:spcPts val="2163"/>
              </a:lnSpc>
            </a:pPr>
            <a:endParaRPr lang="en-US" sz="1800" b="1">
              <a:latin typeface="Calibri" charset="0"/>
              <a:ea typeface="Times New Roman" charset="0"/>
              <a:cs typeface="Times New Roman" charset="0"/>
            </a:endParaRPr>
          </a:p>
          <a:p>
            <a:pPr>
              <a:lnSpc>
                <a:spcPts val="2163"/>
              </a:lnSpc>
            </a:pPr>
            <a:r>
              <a:rPr lang="en-US" sz="1800" b="1">
                <a:latin typeface="Calibri" charset="0"/>
                <a:ea typeface="Times New Roman" charset="0"/>
                <a:cs typeface="Times New Roman" charset="0"/>
              </a:rPr>
              <a:t>Graduation (or Annual Dropout Rate) Score Component</a:t>
            </a:r>
            <a:endParaRPr lang="en-US" sz="1800">
              <a:latin typeface="Calibri" charset="0"/>
            </a:endParaRPr>
          </a:p>
          <a:p>
            <a:pPr eaLnBrk="1" hangingPunct="1">
              <a:lnSpc>
                <a:spcPts val="2163"/>
              </a:lnSpc>
              <a:buClr>
                <a:srgbClr val="C45816"/>
              </a:buClr>
              <a:buSzPct val="150000"/>
              <a:buFont typeface="Wingdings" charset="2"/>
              <a:buChar char="§"/>
            </a:pPr>
            <a:endParaRPr lang="en-US" sz="1800" b="1">
              <a:latin typeface="Calibri" charset="0"/>
            </a:endParaRPr>
          </a:p>
          <a:p>
            <a:pPr eaLnBrk="1" hangingPunct="1">
              <a:lnSpc>
                <a:spcPts val="2163"/>
              </a:lnSpc>
              <a:buClr>
                <a:srgbClr val="C45816"/>
              </a:buClr>
              <a:buSzPct val="125000"/>
              <a:buFont typeface="Wingdings" charset="2"/>
              <a:buChar char="§"/>
            </a:pPr>
            <a:r>
              <a:rPr lang="en-US" sz="1800" b="1">
                <a:latin typeface="Calibri" charset="0"/>
              </a:rPr>
              <a:t>Graduation Score</a:t>
            </a:r>
            <a:r>
              <a:rPr lang="en-US" sz="1800">
                <a:latin typeface="Calibri" charset="0"/>
              </a:rPr>
              <a:t>: Whichever contributes the most points to the overall total.</a:t>
            </a:r>
          </a:p>
          <a:p>
            <a:pPr eaLnBrk="1" hangingPunct="1">
              <a:lnSpc>
                <a:spcPts val="2163"/>
              </a:lnSpc>
              <a:buClr>
                <a:srgbClr val="C45816"/>
              </a:buClr>
              <a:buSzPct val="150000"/>
            </a:pPr>
            <a:endParaRPr lang="en-US" sz="1800">
              <a:latin typeface="Calibri" charset="0"/>
            </a:endParaRPr>
          </a:p>
          <a:p>
            <a:pPr eaLnBrk="1" hangingPunct="1">
              <a:lnSpc>
                <a:spcPts val="2163"/>
              </a:lnSpc>
              <a:buClr>
                <a:schemeClr val="accent1"/>
              </a:buClr>
              <a:buSzPct val="60000"/>
              <a:buFont typeface="Wingdings 2" charset="2"/>
              <a:buChar char=""/>
            </a:pPr>
            <a:r>
              <a:rPr lang="en-US" sz="1800">
                <a:latin typeface="Calibri" charset="0"/>
              </a:rPr>
              <a:t>Class of 2013 four-year graduation, continuers, and GED rate for grades 9-12</a:t>
            </a:r>
          </a:p>
          <a:p>
            <a:pPr eaLnBrk="1" hangingPunct="1">
              <a:lnSpc>
                <a:spcPts val="2163"/>
              </a:lnSpc>
              <a:buClr>
                <a:schemeClr val="accent1"/>
              </a:buClr>
              <a:buSzPct val="60000"/>
            </a:pPr>
            <a:r>
              <a:rPr lang="en-US" sz="1800">
                <a:latin typeface="Calibri" charset="0"/>
              </a:rPr>
              <a:t> </a:t>
            </a:r>
          </a:p>
          <a:p>
            <a:pPr eaLnBrk="1" hangingPunct="1">
              <a:lnSpc>
                <a:spcPts val="2163"/>
              </a:lnSpc>
              <a:buClr>
                <a:schemeClr val="accent1"/>
              </a:buClr>
              <a:buSzPct val="60000"/>
            </a:pPr>
            <a:r>
              <a:rPr lang="en-US" sz="1800">
                <a:latin typeface="Calibri" charset="0"/>
              </a:rPr>
              <a:t>                                                          or</a:t>
            </a:r>
          </a:p>
          <a:p>
            <a:pPr eaLnBrk="1" hangingPunct="1">
              <a:lnSpc>
                <a:spcPts val="2163"/>
              </a:lnSpc>
              <a:buClr>
                <a:schemeClr val="accent1"/>
              </a:buClr>
              <a:buSzPct val="60000"/>
            </a:pPr>
            <a:endParaRPr lang="en-US" sz="1800">
              <a:latin typeface="Calibri" charset="0"/>
            </a:endParaRPr>
          </a:p>
          <a:p>
            <a:pPr eaLnBrk="1" hangingPunct="1">
              <a:lnSpc>
                <a:spcPts val="2163"/>
              </a:lnSpc>
              <a:buClr>
                <a:schemeClr val="accent1"/>
              </a:buClr>
              <a:buSzPct val="60000"/>
              <a:buFont typeface="Wingdings 2" charset="2"/>
              <a:buChar char=""/>
            </a:pPr>
            <a:r>
              <a:rPr lang="en-US" sz="1800">
                <a:latin typeface="Calibri" charset="0"/>
              </a:rPr>
              <a:t>Class of 2012 five-year graduation, continuers, and GED rate for grades 9-12 </a:t>
            </a:r>
          </a:p>
          <a:p>
            <a:pPr eaLnBrk="1" hangingPunct="1">
              <a:lnSpc>
                <a:spcPts val="2163"/>
              </a:lnSpc>
              <a:buClr>
                <a:schemeClr val="accent1"/>
              </a:buClr>
              <a:buSzPct val="60000"/>
            </a:pPr>
            <a:r>
              <a:rPr lang="en-US" sz="1800">
                <a:latin typeface="Calibri" charset="0"/>
              </a:rPr>
              <a:t>                                                         </a:t>
            </a:r>
          </a:p>
          <a:p>
            <a:pPr eaLnBrk="1" hangingPunct="1">
              <a:lnSpc>
                <a:spcPts val="2163"/>
              </a:lnSpc>
              <a:buClr>
                <a:schemeClr val="accent1"/>
              </a:buClr>
              <a:buSzPct val="60000"/>
            </a:pPr>
            <a:r>
              <a:rPr lang="en-US" sz="1800">
                <a:latin typeface="Calibri" charset="0"/>
              </a:rPr>
              <a:t>                                                          or</a:t>
            </a:r>
          </a:p>
          <a:p>
            <a:pPr eaLnBrk="1" hangingPunct="1">
              <a:lnSpc>
                <a:spcPts val="2163"/>
              </a:lnSpc>
              <a:buClr>
                <a:schemeClr val="accent1"/>
              </a:buClr>
              <a:buSzPct val="60000"/>
            </a:pPr>
            <a:endParaRPr lang="en-US" sz="1800">
              <a:latin typeface="Calibri" charset="0"/>
            </a:endParaRPr>
          </a:p>
          <a:p>
            <a:pPr eaLnBrk="1" hangingPunct="1">
              <a:lnSpc>
                <a:spcPts val="2163"/>
              </a:lnSpc>
              <a:buClr>
                <a:schemeClr val="accent1"/>
              </a:buClr>
              <a:buSzPct val="60000"/>
              <a:buFont typeface="Wingdings 2" charset="2"/>
              <a:buChar char=""/>
            </a:pPr>
            <a:r>
              <a:rPr lang="en-US" sz="1800">
                <a:latin typeface="Calibri" charset="0"/>
              </a:rPr>
              <a:t>Class of 2011 six-year graduation, continuers, and GED for grades 9-12</a:t>
            </a:r>
          </a:p>
          <a:p>
            <a:pPr eaLnBrk="1" hangingPunct="1">
              <a:lnSpc>
                <a:spcPts val="2163"/>
              </a:lnSpc>
              <a:buClr>
                <a:schemeClr val="accent1"/>
              </a:buClr>
              <a:buSzPct val="60000"/>
            </a:pPr>
            <a:endParaRPr lang="en-US" sz="1800">
              <a:latin typeface="Calibri"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title"/>
          </p:nvPr>
        </p:nvSpPr>
        <p:spPr>
          <a:xfrm>
            <a:off x="639763" y="274638"/>
            <a:ext cx="7954962" cy="868362"/>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36867" name="Slide Number Placeholder 3"/>
          <p:cNvSpPr>
            <a:spLocks noGrp="1"/>
          </p:cNvSpPr>
          <p:nvPr>
            <p:ph type="sldNum" sz="quarter" idx="12"/>
          </p:nvPr>
        </p:nvSpPr>
        <p:spPr bwMode="auto">
          <a:noFill/>
          <a:ln>
            <a:miter lim="800000"/>
            <a:headEnd/>
            <a:tailEnd/>
          </a:ln>
        </p:spPr>
        <p:txBody>
          <a:bodyPr/>
          <a:lstStyle/>
          <a:p>
            <a:pPr>
              <a:lnSpc>
                <a:spcPct val="80000"/>
              </a:lnSpc>
            </a:pPr>
            <a:fld id="{BE59B379-A8AC-5143-88C1-EF01E702D895}" type="slidenum">
              <a:rPr lang="en-US" sz="1200"/>
              <a:pPr>
                <a:lnSpc>
                  <a:spcPct val="80000"/>
                </a:lnSpc>
              </a:pPr>
              <a:t>25</a:t>
            </a:fld>
            <a:endParaRPr lang="en-US" sz="1200"/>
          </a:p>
        </p:txBody>
      </p:sp>
      <p:sp>
        <p:nvSpPr>
          <p:cNvPr id="38916" name="TextBox 5"/>
          <p:cNvSpPr txBox="1">
            <a:spLocks noChangeArrowheads="1"/>
          </p:cNvSpPr>
          <p:nvPr/>
        </p:nvSpPr>
        <p:spPr bwMode="auto">
          <a:xfrm>
            <a:off x="684213" y="1614488"/>
            <a:ext cx="8035925" cy="3309937"/>
          </a:xfrm>
          <a:prstGeom prst="rect">
            <a:avLst/>
          </a:prstGeom>
          <a:noFill/>
          <a:ln w="9525">
            <a:noFill/>
            <a:miter lim="800000"/>
            <a:headEnd/>
            <a:tailEnd/>
          </a:ln>
        </p:spPr>
        <p:txBody>
          <a:bodyPr>
            <a:prstTxWarp prst="textNoShape">
              <a:avLst/>
            </a:prstTxWarp>
            <a:spAutoFit/>
          </a:bodyPr>
          <a:lstStyle/>
          <a:p>
            <a:r>
              <a:rPr lang="en-US" sz="1800" b="1">
                <a:latin typeface="Calibri" charset="0"/>
                <a:ea typeface="Times New Roman" charset="0"/>
                <a:cs typeface="Times New Roman" charset="0"/>
              </a:rPr>
              <a:t>AEA Campuses and Charter Districts </a:t>
            </a:r>
            <a:r>
              <a:rPr lang="en-US" sz="1800">
                <a:latin typeface="Calibri" charset="0"/>
                <a:ea typeface="Times New Roman" charset="0"/>
                <a:cs typeface="Times New Roman" charset="0"/>
              </a:rPr>
              <a:t>(Including Dropout Recovery Campuses)</a:t>
            </a:r>
          </a:p>
          <a:p>
            <a:endParaRPr lang="en-US" sz="1800" b="1">
              <a:latin typeface="Calibri" charset="0"/>
              <a:ea typeface="Times New Roman" charset="0"/>
              <a:cs typeface="Times New Roman" charset="0"/>
            </a:endParaRPr>
          </a:p>
          <a:p>
            <a:r>
              <a:rPr lang="en-US" sz="1800" b="1">
                <a:latin typeface="Calibri" charset="0"/>
                <a:ea typeface="Times New Roman" charset="0"/>
                <a:cs typeface="Times New Roman" charset="0"/>
              </a:rPr>
              <a:t>Graduation (or Annual Dropout Rate) Score Component</a:t>
            </a:r>
            <a:endParaRPr lang="en-US" sz="1800">
              <a:latin typeface="Calibri" charset="0"/>
            </a:endParaRPr>
          </a:p>
          <a:p>
            <a:pPr eaLnBrk="1" hangingPunct="1">
              <a:lnSpc>
                <a:spcPts val="1800"/>
              </a:lnSpc>
              <a:buClr>
                <a:srgbClr val="C45816"/>
              </a:buClr>
              <a:buSzPct val="150000"/>
              <a:buFont typeface="Wingdings" charset="2"/>
              <a:buChar char="§"/>
            </a:pPr>
            <a:endParaRPr lang="en-US" sz="1800" b="1">
              <a:latin typeface="Calibri" charset="0"/>
            </a:endParaRPr>
          </a:p>
          <a:p>
            <a:pPr eaLnBrk="1" hangingPunct="1">
              <a:lnSpc>
                <a:spcPts val="1800"/>
              </a:lnSpc>
              <a:buClr>
                <a:srgbClr val="C45816"/>
              </a:buClr>
              <a:buSzPct val="125000"/>
              <a:buFont typeface="Wingdings" charset="2"/>
              <a:buChar char="§"/>
            </a:pPr>
            <a:r>
              <a:rPr lang="en-US" sz="1800" b="1">
                <a:latin typeface="Calibri" charset="0"/>
              </a:rPr>
              <a:t>Annual Dropout Rate</a:t>
            </a:r>
          </a:p>
          <a:p>
            <a:pPr eaLnBrk="1" hangingPunct="1">
              <a:lnSpc>
                <a:spcPts val="1800"/>
              </a:lnSpc>
              <a:buClr>
                <a:srgbClr val="C45816"/>
              </a:buClr>
              <a:buSzPct val="150000"/>
              <a:buFont typeface="Wingdings" charset="2"/>
              <a:buChar char="§"/>
            </a:pPr>
            <a:endParaRPr lang="en-US" sz="1800" b="1">
              <a:latin typeface="Calibri" charset="0"/>
            </a:endParaRPr>
          </a:p>
          <a:p>
            <a:pPr eaLnBrk="1" hangingPunct="1">
              <a:lnSpc>
                <a:spcPts val="1900"/>
              </a:lnSpc>
              <a:buClr>
                <a:schemeClr val="accent1"/>
              </a:buClr>
              <a:buSzPct val="60000"/>
              <a:buFont typeface="Wingdings 2" charset="2"/>
              <a:buChar char=""/>
            </a:pPr>
            <a:r>
              <a:rPr lang="en-US" sz="1800">
                <a:latin typeface="Calibri" charset="0"/>
              </a:rPr>
              <a:t>This rate is modified to give AEA charter districts and campuses rates of </a:t>
            </a:r>
            <a:br>
              <a:rPr lang="en-US" sz="1800">
                <a:latin typeface="Calibri" charset="0"/>
              </a:rPr>
            </a:br>
            <a:r>
              <a:rPr lang="en-US" sz="1800">
                <a:latin typeface="Calibri" charset="0"/>
              </a:rPr>
              <a:t>≤ 20.0%. </a:t>
            </a:r>
          </a:p>
          <a:p>
            <a:pPr eaLnBrk="1" hangingPunct="1">
              <a:lnSpc>
                <a:spcPts val="1900"/>
              </a:lnSpc>
              <a:buClr>
                <a:schemeClr val="accent1"/>
              </a:buClr>
              <a:buSzPct val="60000"/>
              <a:buFont typeface="Wingdings 2" charset="2"/>
              <a:buChar char=""/>
            </a:pPr>
            <a:endParaRPr lang="en-US" sz="1800">
              <a:latin typeface="Calibri" charset="0"/>
            </a:endParaRPr>
          </a:p>
          <a:p>
            <a:pPr eaLnBrk="1" hangingPunct="1">
              <a:lnSpc>
                <a:spcPts val="1900"/>
              </a:lnSpc>
              <a:buClr>
                <a:schemeClr val="accent1"/>
              </a:buClr>
              <a:buSzPct val="60000"/>
              <a:buFont typeface="Wingdings 2" charset="2"/>
              <a:buChar char=""/>
            </a:pPr>
            <a:r>
              <a:rPr lang="en-US" sz="1800">
                <a:latin typeface="Calibri" charset="0"/>
              </a:rPr>
              <a:t>If AEA charter district or campus has students enrolled in grades 9, 10, 11, </a:t>
            </a:r>
            <a:br>
              <a:rPr lang="en-US" sz="1800">
                <a:latin typeface="Calibri" charset="0"/>
              </a:rPr>
            </a:br>
            <a:r>
              <a:rPr lang="en-US" sz="1800">
                <a:latin typeface="Calibri" charset="0"/>
              </a:rPr>
              <a:t>or 12, but does not have a 4- or 5- or 6-year graduation, continuer, and </a:t>
            </a:r>
            <a:br>
              <a:rPr lang="en-US" sz="1800">
                <a:latin typeface="Calibri" charset="0"/>
              </a:rPr>
            </a:br>
            <a:r>
              <a:rPr lang="en-US" sz="1800">
                <a:latin typeface="Calibri" charset="0"/>
              </a:rPr>
              <a:t>GED rate, then a grade 9-12 annual dropout rate is applied.</a:t>
            </a:r>
          </a:p>
          <a:p>
            <a:pPr eaLnBrk="1" hangingPunct="1">
              <a:lnSpc>
                <a:spcPts val="1800"/>
              </a:lnSpc>
              <a:buClr>
                <a:srgbClr val="C45816"/>
              </a:buClr>
              <a:buSzPct val="150000"/>
            </a:pPr>
            <a:endParaRPr lang="en-US" sz="1600">
              <a:latin typeface="Calibri"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4"/>
          <p:cNvSpPr>
            <a:spLocks noGrp="1"/>
          </p:cNvSpPr>
          <p:nvPr>
            <p:ph type="sldNum" sz="quarter" idx="12"/>
          </p:nvPr>
        </p:nvSpPr>
        <p:spPr bwMode="auto">
          <a:noFill/>
          <a:ln>
            <a:miter lim="800000"/>
            <a:headEnd/>
            <a:tailEnd/>
          </a:ln>
        </p:spPr>
        <p:txBody>
          <a:bodyPr/>
          <a:lstStyle/>
          <a:p>
            <a:pPr>
              <a:lnSpc>
                <a:spcPct val="80000"/>
              </a:lnSpc>
            </a:pPr>
            <a:fld id="{EED24BE1-07E0-4E4E-B87B-DCD05A5E8A5E}" type="slidenum">
              <a:rPr lang="en-US" sz="1200"/>
              <a:pPr>
                <a:lnSpc>
                  <a:spcPct val="80000"/>
                </a:lnSpc>
              </a:pPr>
              <a:t>26</a:t>
            </a:fld>
            <a:endParaRPr lang="en-US" sz="1200"/>
          </a:p>
        </p:txBody>
      </p:sp>
      <p:sp>
        <p:nvSpPr>
          <p:cNvPr id="37891" name="Title 3"/>
          <p:cNvSpPr>
            <a:spLocks noGrp="1"/>
          </p:cNvSpPr>
          <p:nvPr>
            <p:ph type="title"/>
          </p:nvPr>
        </p:nvSpPr>
        <p:spPr>
          <a:xfrm>
            <a:off x="639763" y="274638"/>
            <a:ext cx="7954962" cy="868362"/>
          </a:xfrm>
          <a:solidFill>
            <a:srgbClr val="CD736B"/>
          </a:solidFill>
        </p:spPr>
        <p:txBody>
          <a:bodyPr/>
          <a:lstStyle/>
          <a:p>
            <a:pPr eaLnBrk="1" hangingPunct="1">
              <a:lnSpc>
                <a:spcPts val="3200"/>
              </a:lnSpc>
            </a:pPr>
            <a:r>
              <a:rPr lang="en-US" sz="3000" b="1">
                <a:solidFill>
                  <a:schemeClr val="bg1"/>
                </a:solidFill>
                <a:latin typeface="Goudy Old Style" charset="0"/>
              </a:rPr>
              <a:t>Index 4: Postsecondary Readiness</a:t>
            </a:r>
          </a:p>
        </p:txBody>
      </p:sp>
      <p:sp>
        <p:nvSpPr>
          <p:cNvPr id="9" name="TextBox 8"/>
          <p:cNvSpPr txBox="1"/>
          <p:nvPr/>
        </p:nvSpPr>
        <p:spPr>
          <a:xfrm>
            <a:off x="674688" y="1624013"/>
            <a:ext cx="8116887" cy="4816475"/>
          </a:xfrm>
          <a:prstGeom prst="rect">
            <a:avLst/>
          </a:prstGeom>
          <a:noFill/>
        </p:spPr>
        <p:txBody>
          <a:bodyPr>
            <a:prstTxWarp prst="textNoShape">
              <a:avLst/>
            </a:prstTxWarp>
            <a:spAutoFit/>
          </a:bodyPr>
          <a:lstStyle/>
          <a:p>
            <a:r>
              <a:rPr lang="en-US" sz="1800" b="1">
                <a:latin typeface="Calibri" charset="0"/>
                <a:ea typeface="Times New Roman" charset="0"/>
                <a:cs typeface="Times New Roman" charset="0"/>
              </a:rPr>
              <a:t>AEA Campuses and Charter Districts </a:t>
            </a:r>
            <a:r>
              <a:rPr lang="en-US" sz="1800">
                <a:latin typeface="Calibri" charset="0"/>
                <a:ea typeface="Times New Roman" charset="0"/>
                <a:cs typeface="Times New Roman" charset="0"/>
              </a:rPr>
              <a:t>(Including Dropout Recovery Campuses)</a:t>
            </a:r>
          </a:p>
          <a:p>
            <a:endParaRPr lang="en-US" sz="1600" b="1">
              <a:latin typeface="Calibri" charset="0"/>
              <a:ea typeface="Times New Roman" charset="0"/>
              <a:cs typeface="Times New Roman" charset="0"/>
            </a:endParaRPr>
          </a:p>
          <a:p>
            <a:r>
              <a:rPr lang="en-US" sz="1800" b="1">
                <a:latin typeface="Calibri" charset="0"/>
                <a:ea typeface="Times New Roman" charset="0"/>
                <a:cs typeface="Times New Roman" charset="0"/>
              </a:rPr>
              <a:t>Bonus Points</a:t>
            </a:r>
            <a:r>
              <a:rPr lang="en-US" sz="1800">
                <a:latin typeface="Calibri" charset="0"/>
              </a:rPr>
              <a:t>: A maximum of 30 bonus points are added for the following indicators:</a:t>
            </a:r>
          </a:p>
          <a:p>
            <a:pPr eaLnBrk="1" hangingPunct="1">
              <a:lnSpc>
                <a:spcPts val="1800"/>
              </a:lnSpc>
              <a:buClr>
                <a:srgbClr val="C45816"/>
              </a:buClr>
              <a:buSzPct val="150000"/>
            </a:pPr>
            <a:endParaRPr lang="en-US" sz="1600">
              <a:latin typeface="Calibri" charset="0"/>
            </a:endParaRPr>
          </a:p>
          <a:p>
            <a:pPr eaLnBrk="1" hangingPunct="1">
              <a:lnSpc>
                <a:spcPts val="1800"/>
              </a:lnSpc>
              <a:buClr>
                <a:srgbClr val="C45816"/>
              </a:buClr>
              <a:buSzPct val="125000"/>
              <a:buFont typeface="Wingdings" charset="2"/>
              <a:buChar char="§"/>
            </a:pPr>
            <a:r>
              <a:rPr lang="en-US" sz="1600" b="1">
                <a:latin typeface="Calibri" charset="0"/>
                <a:ea typeface="Arial" charset="0"/>
                <a:cs typeface="Arial" charset="0"/>
              </a:rPr>
              <a:t>Recommended High School Program (RHSP)/Distinguished Achievement Program (DAP)</a:t>
            </a:r>
          </a:p>
          <a:p>
            <a:pPr eaLnBrk="1" hangingPunct="1">
              <a:lnSpc>
                <a:spcPts val="1800"/>
              </a:lnSpc>
              <a:buClr>
                <a:schemeClr val="accent1"/>
              </a:buClr>
              <a:buSzPct val="60000"/>
              <a:buFont typeface="Wingdings 2" charset="2"/>
              <a:buChar char=""/>
            </a:pPr>
            <a:r>
              <a:rPr lang="en-US" sz="1600">
                <a:latin typeface="Calibri" charset="0"/>
                <a:ea typeface="Arial" charset="0"/>
                <a:cs typeface="Arial" charset="0"/>
              </a:rPr>
              <a:t>Based on the four-year longitudinal cohort.  </a:t>
            </a:r>
            <a:endParaRPr lang="en-US" sz="1600" b="1">
              <a:solidFill>
                <a:schemeClr val="accent1"/>
              </a:solidFill>
              <a:latin typeface="Calibri" charset="0"/>
              <a:ea typeface="Arial" charset="0"/>
              <a:cs typeface="Arial" charset="0"/>
            </a:endParaRPr>
          </a:p>
          <a:p>
            <a:pPr eaLnBrk="1" hangingPunct="1">
              <a:lnSpc>
                <a:spcPts val="1800"/>
              </a:lnSpc>
              <a:buClr>
                <a:schemeClr val="accent1"/>
              </a:buClr>
              <a:buSzPct val="60000"/>
              <a:buFont typeface="Wingdings 2" charset="2"/>
              <a:buChar char=""/>
            </a:pPr>
            <a:r>
              <a:rPr lang="en-US" sz="1600">
                <a:latin typeface="Calibri" charset="0"/>
                <a:ea typeface="Arial" charset="0"/>
                <a:cs typeface="Arial" charset="0"/>
              </a:rPr>
              <a:t>For AEA charter districts and campuses that use the Annual Dropout Rate, an annual RHSP/DAP is calculated for bonus points.</a:t>
            </a:r>
          </a:p>
          <a:p>
            <a:pPr eaLnBrk="1" hangingPunct="1">
              <a:lnSpc>
                <a:spcPts val="1800"/>
              </a:lnSpc>
              <a:buClr>
                <a:schemeClr val="accent1"/>
              </a:buClr>
              <a:buSzPct val="60000"/>
              <a:buFont typeface="Wingdings 2" charset="2"/>
              <a:buChar char=""/>
            </a:pPr>
            <a:r>
              <a:rPr lang="en-US" sz="1600">
                <a:latin typeface="Calibri" charset="0"/>
                <a:ea typeface="Arial" charset="0"/>
                <a:cs typeface="Arial" charset="0"/>
              </a:rPr>
              <a:t>The annual rate is also used if the four-year longitudinal RHSP/DAP data does not </a:t>
            </a:r>
            <a:br>
              <a:rPr lang="en-US" sz="1600">
                <a:latin typeface="Calibri" charset="0"/>
                <a:ea typeface="Arial" charset="0"/>
                <a:cs typeface="Arial" charset="0"/>
              </a:rPr>
            </a:br>
            <a:r>
              <a:rPr lang="en-US" sz="1600">
                <a:latin typeface="Calibri" charset="0"/>
                <a:ea typeface="Arial" charset="0"/>
                <a:cs typeface="Arial" charset="0"/>
              </a:rPr>
              <a:t>meet the minimum size criteria.</a:t>
            </a:r>
          </a:p>
          <a:p>
            <a:pPr eaLnBrk="1" hangingPunct="1">
              <a:lnSpc>
                <a:spcPts val="1800"/>
              </a:lnSpc>
              <a:buClr>
                <a:schemeClr val="accent1"/>
              </a:buClr>
              <a:buSzPct val="60000"/>
              <a:buFont typeface="Courier New" charset="0"/>
              <a:buChar char="o"/>
            </a:pPr>
            <a:endParaRPr lang="en-US" sz="1600">
              <a:latin typeface="Calibri" charset="0"/>
              <a:ea typeface="Arial" charset="0"/>
              <a:cs typeface="Arial" charset="0"/>
            </a:endParaRPr>
          </a:p>
          <a:p>
            <a:pPr eaLnBrk="1" hangingPunct="1">
              <a:lnSpc>
                <a:spcPts val="1800"/>
              </a:lnSpc>
              <a:buClr>
                <a:srgbClr val="C45816"/>
              </a:buClr>
              <a:buSzPct val="125000"/>
              <a:buFont typeface="Wingdings" charset="2"/>
              <a:buChar char="§"/>
            </a:pPr>
            <a:r>
              <a:rPr lang="en-US" sz="1600" b="1">
                <a:latin typeface="Calibri" charset="0"/>
                <a:ea typeface="Arial" charset="0"/>
                <a:cs typeface="Arial" charset="0"/>
              </a:rPr>
              <a:t>College-Ready Graduates</a:t>
            </a:r>
          </a:p>
          <a:p>
            <a:pPr eaLnBrk="1" hangingPunct="1">
              <a:lnSpc>
                <a:spcPts val="1800"/>
              </a:lnSpc>
              <a:buClr>
                <a:schemeClr val="accent1"/>
              </a:buClr>
              <a:buSzPct val="60000"/>
              <a:buFont typeface="Wingdings 2" charset="2"/>
              <a:buChar char=""/>
            </a:pPr>
            <a:r>
              <a:rPr lang="en-US" sz="1600">
                <a:latin typeface="Calibri" charset="0"/>
                <a:ea typeface="Arial" charset="0"/>
                <a:cs typeface="Arial" charset="0"/>
              </a:rPr>
              <a:t>Based on the graduates reported in the 2012-13 school year who met the TSI criteria </a:t>
            </a:r>
            <a:br>
              <a:rPr lang="en-US" sz="1600">
                <a:latin typeface="Calibri" charset="0"/>
                <a:ea typeface="Arial" charset="0"/>
                <a:cs typeface="Arial" charset="0"/>
              </a:rPr>
            </a:br>
            <a:r>
              <a:rPr lang="en-US" sz="1600">
                <a:latin typeface="Calibri" charset="0"/>
                <a:ea typeface="Arial" charset="0"/>
                <a:cs typeface="Arial" charset="0"/>
              </a:rPr>
              <a:t>on the TAKS exit-level test or the SAT test or the ACT test in both reading/ELA and mathematics.</a:t>
            </a:r>
          </a:p>
          <a:p>
            <a:pPr eaLnBrk="1" hangingPunct="1">
              <a:lnSpc>
                <a:spcPts val="1800"/>
              </a:lnSpc>
              <a:buClr>
                <a:srgbClr val="C45816"/>
              </a:buClr>
              <a:buSzPct val="125000"/>
              <a:buFont typeface="Wingdings" charset="2"/>
              <a:buChar char="§"/>
            </a:pPr>
            <a:endParaRPr lang="en-US" sz="1600">
              <a:latin typeface="Calibri" charset="0"/>
              <a:ea typeface="Arial" charset="0"/>
              <a:cs typeface="Arial" charset="0"/>
            </a:endParaRPr>
          </a:p>
          <a:p>
            <a:pPr eaLnBrk="1" hangingPunct="1">
              <a:lnSpc>
                <a:spcPts val="1800"/>
              </a:lnSpc>
              <a:buClr>
                <a:srgbClr val="C45816"/>
              </a:buClr>
              <a:buSzPct val="125000"/>
              <a:buFont typeface="Wingdings" charset="2"/>
              <a:buChar char="§"/>
            </a:pPr>
            <a:r>
              <a:rPr lang="en-US" sz="1600" b="1">
                <a:latin typeface="Calibri" charset="0"/>
                <a:ea typeface="Arial" charset="0"/>
                <a:cs typeface="Arial" charset="0"/>
              </a:rPr>
              <a:t>Excluded Student Credit</a:t>
            </a:r>
          </a:p>
          <a:p>
            <a:pPr eaLnBrk="1" hangingPunct="1">
              <a:lnSpc>
                <a:spcPts val="1800"/>
              </a:lnSpc>
              <a:buClr>
                <a:schemeClr val="accent1"/>
              </a:buClr>
              <a:buSzPct val="60000"/>
              <a:buFont typeface="Wingdings 2" charset="2"/>
              <a:buChar char=""/>
            </a:pPr>
            <a:r>
              <a:rPr lang="en-US" sz="1600">
                <a:latin typeface="Calibri" charset="0"/>
                <a:ea typeface="Arial" charset="0"/>
                <a:cs typeface="Arial" charset="0"/>
              </a:rPr>
              <a:t>Based on AEA charter districts and campuses serving recovered dropouts and other students who graduate or earn a GED, but are statutorily excluded from the graduation and dropout rate calculations.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2"/>
          </p:nvPr>
        </p:nvSpPr>
        <p:spPr bwMode="auto">
          <a:noFill/>
          <a:ln>
            <a:miter lim="800000"/>
            <a:headEnd/>
            <a:tailEnd/>
          </a:ln>
        </p:spPr>
        <p:txBody>
          <a:bodyPr/>
          <a:lstStyle/>
          <a:p>
            <a:pPr>
              <a:lnSpc>
                <a:spcPct val="80000"/>
              </a:lnSpc>
            </a:pPr>
            <a:fld id="{FAF98621-B238-1641-94B3-BD853F55E1B3}" type="slidenum">
              <a:rPr lang="en-US" sz="1200"/>
              <a:pPr>
                <a:lnSpc>
                  <a:spcPct val="80000"/>
                </a:lnSpc>
              </a:pPr>
              <a:t>27</a:t>
            </a:fld>
            <a:endParaRPr lang="en-US" sz="1200"/>
          </a:p>
        </p:txBody>
      </p:sp>
      <p:graphicFrame>
        <p:nvGraphicFramePr>
          <p:cNvPr id="6" name="Table 5"/>
          <p:cNvGraphicFramePr>
            <a:graphicFrameLocks noGrp="1"/>
          </p:cNvGraphicFramePr>
          <p:nvPr/>
        </p:nvGraphicFramePr>
        <p:xfrm>
          <a:off x="718456" y="658223"/>
          <a:ext cx="8044540" cy="5858556"/>
        </p:xfrm>
        <a:graphic>
          <a:graphicData uri="http://schemas.openxmlformats.org/drawingml/2006/table">
            <a:tbl>
              <a:tblPr/>
              <a:tblGrid>
                <a:gridCol w="1488228"/>
                <a:gridCol w="592418"/>
                <a:gridCol w="534950"/>
                <a:gridCol w="486779"/>
                <a:gridCol w="370156"/>
                <a:gridCol w="504527"/>
                <a:gridCol w="598333"/>
                <a:gridCol w="411565"/>
                <a:gridCol w="733550"/>
                <a:gridCol w="621151"/>
                <a:gridCol w="510442"/>
                <a:gridCol w="633827"/>
                <a:gridCol w="558614"/>
              </a:tblGrid>
              <a:tr h="314768">
                <a:tc gridSpan="13">
                  <a:txBody>
                    <a:bodyPr/>
                    <a:lstStyle/>
                    <a:p>
                      <a:pPr marL="0" marR="0">
                        <a:spcBef>
                          <a:spcPts val="0"/>
                        </a:spcBef>
                        <a:spcAft>
                          <a:spcPts val="0"/>
                        </a:spcAft>
                      </a:pPr>
                      <a:r>
                        <a:rPr lang="en-US" sz="1400" b="1" kern="1200" dirty="0" smtClean="0">
                          <a:solidFill>
                            <a:schemeClr val="bg1"/>
                          </a:solidFill>
                          <a:latin typeface="Arial Narrow"/>
                          <a:ea typeface="Times New Roman"/>
                          <a:cs typeface="Arial"/>
                        </a:rPr>
                        <a:t>AEA Charter Districts </a:t>
                      </a:r>
                      <a:r>
                        <a:rPr lang="en-US" sz="1400" b="1" kern="1200" dirty="0">
                          <a:solidFill>
                            <a:schemeClr val="bg1"/>
                          </a:solidFill>
                          <a:latin typeface="Arial Narrow"/>
                          <a:ea typeface="Times New Roman"/>
                          <a:cs typeface="Arial"/>
                        </a:rPr>
                        <a:t>and </a:t>
                      </a:r>
                      <a:r>
                        <a:rPr lang="en-US" sz="1400" b="1" kern="1200" dirty="0" smtClean="0">
                          <a:solidFill>
                            <a:schemeClr val="bg1"/>
                          </a:solidFill>
                          <a:latin typeface="Arial Narrow"/>
                          <a:ea typeface="Times New Roman"/>
                          <a:cs typeface="Arial"/>
                        </a:rPr>
                        <a:t>Campuses </a:t>
                      </a:r>
                      <a:r>
                        <a:rPr lang="en-US" sz="1400" b="1" kern="1200" dirty="0">
                          <a:solidFill>
                            <a:schemeClr val="bg1"/>
                          </a:solidFill>
                          <a:latin typeface="Arial Narrow"/>
                          <a:ea typeface="Times New Roman"/>
                          <a:cs typeface="Arial"/>
                        </a:rPr>
                        <a:t>with a </a:t>
                      </a:r>
                      <a:r>
                        <a:rPr lang="en-US" sz="1400" b="1" kern="1200" dirty="0" smtClean="0">
                          <a:solidFill>
                            <a:schemeClr val="bg1"/>
                          </a:solidFill>
                          <a:latin typeface="Arial Narrow"/>
                          <a:ea typeface="Times New Roman"/>
                          <a:cs typeface="Arial"/>
                        </a:rPr>
                        <a:t>Graduation</a:t>
                      </a:r>
                      <a:r>
                        <a:rPr lang="en-US" sz="1400" b="1" kern="1200" dirty="0">
                          <a:solidFill>
                            <a:schemeClr val="bg1"/>
                          </a:solidFill>
                          <a:latin typeface="Arial Narrow"/>
                          <a:ea typeface="Times New Roman"/>
                          <a:cs typeface="Arial"/>
                        </a:rPr>
                        <a:t>, </a:t>
                      </a:r>
                      <a:r>
                        <a:rPr lang="en-US" sz="1400" b="1" kern="1200" dirty="0" smtClean="0">
                          <a:solidFill>
                            <a:schemeClr val="bg1"/>
                          </a:solidFill>
                          <a:latin typeface="Arial Narrow"/>
                          <a:ea typeface="Times New Roman"/>
                          <a:cs typeface="Arial"/>
                        </a:rPr>
                        <a:t>Continuer</a:t>
                      </a:r>
                      <a:r>
                        <a:rPr lang="en-US" sz="1400" b="1" kern="1200" dirty="0">
                          <a:solidFill>
                            <a:schemeClr val="bg1"/>
                          </a:solidFill>
                          <a:latin typeface="Arial Narrow"/>
                          <a:ea typeface="Times New Roman"/>
                          <a:cs typeface="Arial"/>
                        </a:rPr>
                        <a:t>, and GED </a:t>
                      </a:r>
                      <a:r>
                        <a:rPr lang="en-US" sz="1400" b="1" kern="1200" dirty="0" smtClean="0">
                          <a:solidFill>
                            <a:schemeClr val="bg1"/>
                          </a:solidFill>
                          <a:latin typeface="Arial Narrow"/>
                          <a:ea typeface="Times New Roman"/>
                          <a:cs typeface="Arial"/>
                        </a:rPr>
                        <a:t>Rate</a:t>
                      </a:r>
                      <a:endParaRPr lang="en-US" sz="1400" dirty="0">
                        <a:solidFill>
                          <a:schemeClr val="bg1"/>
                        </a:solidFill>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9238">
                <a:tc>
                  <a:txBody>
                    <a:bodyPr/>
                    <a:lstStyle/>
                    <a:p>
                      <a:pPr marL="0" marR="0">
                        <a:spcBef>
                          <a:spcPts val="0"/>
                        </a:spcBef>
                        <a:spcAft>
                          <a:spcPts val="0"/>
                        </a:spcAft>
                      </a:pPr>
                      <a:r>
                        <a:rPr lang="en-US" sz="1100" dirty="0">
                          <a:latin typeface="Arial Narrow"/>
                          <a:ea typeface="Times"/>
                          <a:cs typeface="Times New Roman"/>
                        </a:rPr>
                        <a:t>Component</a:t>
                      </a:r>
                      <a:endParaRPr lang="en-US" sz="1400" dirty="0">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All Students</a:t>
                      </a:r>
                      <a:endParaRPr lang="en-US" sz="1400" dirty="0">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African Amer.</a:t>
                      </a:r>
                      <a:endParaRPr lang="en-US" sz="1400" dirty="0">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Amer. Indian</a:t>
                      </a:r>
                      <a:endParaRPr lang="en-US" sz="1400" dirty="0">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Asian</a:t>
                      </a:r>
                      <a:endParaRPr lang="en-US" sz="1400" dirty="0">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Hispanic</a:t>
                      </a:r>
                      <a:endParaRPr lang="en-US" sz="1400" dirty="0">
                        <a:latin typeface="Times"/>
                        <a:ea typeface="Times"/>
                        <a:cs typeface="Times New Roman"/>
                      </a:endParaRPr>
                    </a:p>
                  </a:txBody>
                  <a:tcPr marL="11352" marR="11352"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Pacific Islander</a:t>
                      </a:r>
                      <a:endParaRPr lang="en-US" sz="1400" dirty="0">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White</a:t>
                      </a:r>
                      <a:endParaRPr lang="en-US" sz="1400" dirty="0">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Two or More Races</a:t>
                      </a:r>
                      <a:endParaRPr lang="en-US" sz="1400" dirty="0">
                        <a:latin typeface="Times"/>
                        <a:ea typeface="Times"/>
                        <a:cs typeface="Times New Roman"/>
                      </a:endParaRPr>
                    </a:p>
                  </a:txBody>
                  <a:tcPr marL="25730" marR="25730" marT="50704" marB="50704"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Special Ed.</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ELL</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Total Points</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100" dirty="0">
                          <a:latin typeface="Arial Narrow"/>
                          <a:ea typeface="Times"/>
                          <a:cs typeface="Times New Roman"/>
                        </a:rPr>
                        <a:t>Max.</a:t>
                      </a:r>
                      <a:br>
                        <a:rPr lang="en-US" sz="1100" dirty="0">
                          <a:latin typeface="Arial Narrow"/>
                          <a:ea typeface="Times"/>
                          <a:cs typeface="Times New Roman"/>
                        </a:rPr>
                      </a:br>
                      <a:r>
                        <a:rPr lang="en-US" sz="1100" dirty="0">
                          <a:latin typeface="Arial Narrow"/>
                          <a:ea typeface="Times"/>
                          <a:cs typeface="Times New Roman"/>
                        </a:rPr>
                        <a:t>Points</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FFFFFF"/>
                    </a:solidFill>
                  </a:tcPr>
                </a:tc>
              </a:tr>
              <a:tr h="253271">
                <a:tc gridSpan="13">
                  <a:txBody>
                    <a:bodyPr/>
                    <a:lstStyle/>
                    <a:p>
                      <a:pPr marL="0" marR="0">
                        <a:spcBef>
                          <a:spcPts val="0"/>
                        </a:spcBef>
                        <a:spcAft>
                          <a:spcPts val="0"/>
                        </a:spcAft>
                      </a:pPr>
                      <a:r>
                        <a:rPr lang="en-US" sz="1100" b="1" dirty="0">
                          <a:latin typeface="Arial Narrow"/>
                          <a:ea typeface="Times"/>
                          <a:cs typeface="Times New Roman"/>
                        </a:rPr>
                        <a:t>STAAR Postsecondary Readiness Standard</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33175">
                <a:tc>
                  <a:txBody>
                    <a:bodyPr/>
                    <a:lstStyle/>
                    <a:p>
                      <a:pPr marL="0" marR="0">
                        <a:spcBef>
                          <a:spcPts val="0"/>
                        </a:spcBef>
                        <a:spcAft>
                          <a:spcPts val="0"/>
                        </a:spcAft>
                      </a:pPr>
                      <a:r>
                        <a:rPr lang="en-US" sz="1100" dirty="0">
                          <a:latin typeface="Arial Narrow"/>
                          <a:ea typeface="Times"/>
                          <a:cs typeface="Times New Roman"/>
                        </a:rPr>
                        <a:t>% Meeting Postsecondary Readiness Standard </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51%</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42%</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83%</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55%</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44%</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31%</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56%</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52%</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kumimoji="0" lang="en-US" sz="1300" kern="1200" dirty="0">
                        <a:solidFill>
                          <a:schemeClr val="tx1"/>
                        </a:solidFill>
                        <a:latin typeface="Calibri"/>
                        <a:ea typeface="Times New Roman"/>
                        <a:cs typeface="Times New Roman"/>
                      </a:endParaRPr>
                    </a:p>
                  </a:txBody>
                  <a:tcPr marL="11352" marR="11352"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D9D9D9"/>
                    </a:solidFill>
                  </a:tcPr>
                </a:tc>
                <a:tc>
                  <a:txBody>
                    <a:bodyPr/>
                    <a:lstStyle/>
                    <a:p>
                      <a:endParaRPr lang="en-US" sz="1300" dirty="0">
                        <a:latin typeface="Calibri"/>
                        <a:ea typeface="Times New Roman"/>
                        <a:cs typeface="Times New Roman"/>
                      </a:endParaRPr>
                    </a:p>
                  </a:txBody>
                  <a:tcPr marL="11352" marR="11352"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D9D9D9"/>
                    </a:solidFill>
                  </a:tcPr>
                </a:tc>
                <a:tc>
                  <a:txBody>
                    <a:bodyPr/>
                    <a:lstStyle/>
                    <a:p>
                      <a:pPr marL="0" marR="0" algn="ctr">
                        <a:spcBef>
                          <a:spcPts val="0"/>
                        </a:spcBef>
                        <a:spcAft>
                          <a:spcPts val="0"/>
                        </a:spcAft>
                      </a:pPr>
                      <a:r>
                        <a:rPr lang="en-US" sz="1100" dirty="0">
                          <a:latin typeface="Arial Narrow"/>
                          <a:ea typeface="Times"/>
                          <a:cs typeface="Times New Roman"/>
                        </a:rPr>
                        <a:t>414</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800</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r>
              <a:tr h="253271">
                <a:tc gridSpan="11">
                  <a:txBody>
                    <a:bodyPr/>
                    <a:lstStyle/>
                    <a:p>
                      <a:pPr marL="0" marR="0">
                        <a:spcBef>
                          <a:spcPts val="0"/>
                        </a:spcBef>
                        <a:spcAft>
                          <a:spcPts val="0"/>
                        </a:spcAft>
                      </a:pPr>
                      <a:r>
                        <a:rPr lang="en-US" sz="1100" b="1" dirty="0">
                          <a:latin typeface="Arial Narrow"/>
                          <a:ea typeface="Times"/>
                          <a:cs typeface="Times New Roman"/>
                        </a:rPr>
                        <a:t>STAAR Postsecondary Readiness </a:t>
                      </a:r>
                      <a:r>
                        <a:rPr lang="en-US" sz="1100" b="1" dirty="0" smtClean="0">
                          <a:latin typeface="Arial Narrow"/>
                          <a:ea typeface="Times"/>
                          <a:cs typeface="Times New Roman"/>
                        </a:rPr>
                        <a:t>Standard: Score </a:t>
                      </a:r>
                      <a:r>
                        <a:rPr lang="en-US" sz="1100" b="1" dirty="0">
                          <a:latin typeface="Arial Narrow"/>
                          <a:ea typeface="Times"/>
                          <a:cs typeface="Times New Roman"/>
                        </a:rPr>
                        <a:t>(total points divided by maximum points)</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100" b="0" dirty="0">
                          <a:solidFill>
                            <a:srgbClr val="FF0000"/>
                          </a:solidFill>
                          <a:latin typeface="Arial Narrow"/>
                          <a:ea typeface="Times"/>
                          <a:cs typeface="Times New Roman"/>
                        </a:rPr>
                        <a:t>51.8</a:t>
                      </a:r>
                      <a:endParaRPr lang="en-US" sz="1400" b="0" dirty="0">
                        <a:solidFill>
                          <a:srgbClr val="FF0000"/>
                        </a:solidFill>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noFill/>
                  </a:tcPr>
                </a:tc>
                <a:tc hMerge="1">
                  <a:txBody>
                    <a:bodyPr/>
                    <a:lstStyle/>
                    <a:p>
                      <a:endParaRPr lang="en-US"/>
                    </a:p>
                  </a:txBody>
                  <a:tcPr/>
                </a:tc>
              </a:tr>
              <a:tr h="245356">
                <a:tc gridSpan="13">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3271">
                <a:tc gridSpan="13">
                  <a:txBody>
                    <a:bodyPr/>
                    <a:lstStyle/>
                    <a:p>
                      <a:pPr marL="0" marR="0">
                        <a:spcBef>
                          <a:spcPts val="0"/>
                        </a:spcBef>
                        <a:spcAft>
                          <a:spcPts val="0"/>
                        </a:spcAft>
                      </a:pPr>
                      <a:r>
                        <a:rPr lang="en-US" sz="1100" b="1" dirty="0">
                          <a:latin typeface="Arial Narrow"/>
                          <a:ea typeface="Times"/>
                          <a:cs typeface="Times New Roman"/>
                        </a:rPr>
                        <a:t>Graduation, Continuers, and GED Rate</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B9DBF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2806">
                <a:tc>
                  <a:txBody>
                    <a:bodyPr/>
                    <a:lstStyle/>
                    <a:p>
                      <a:pPr marL="0" marR="0">
                        <a:spcBef>
                          <a:spcPts val="0"/>
                        </a:spcBef>
                        <a:spcAft>
                          <a:spcPts val="0"/>
                        </a:spcAft>
                      </a:pPr>
                      <a:r>
                        <a:rPr lang="en-US" sz="1100" strike="sngStrike" dirty="0">
                          <a:latin typeface="Arial Narrow"/>
                          <a:ea typeface="Times"/>
                          <a:cs typeface="Times New Roman"/>
                        </a:rPr>
                        <a:t>4-Year </a:t>
                      </a:r>
                      <a:r>
                        <a:rPr lang="en-US" sz="1100" strike="sngStrike" dirty="0" smtClean="0">
                          <a:latin typeface="Arial Narrow"/>
                          <a:ea typeface="Times"/>
                          <a:cs typeface="Times New Roman"/>
                        </a:rPr>
                        <a:t>Rate</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64.3%</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58.8%</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58.8%</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71.6%</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66.0%</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34.2%</a:t>
                      </a:r>
                      <a:endParaRPr lang="en-US" sz="1400" dirty="0">
                        <a:latin typeface="Times"/>
                        <a:ea typeface="Times"/>
                        <a:cs typeface="Times New Roman"/>
                      </a:endParaRPr>
                    </a:p>
                  </a:txBody>
                  <a:tcPr marL="11352" marR="11352"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59.8%</a:t>
                      </a:r>
                      <a:endParaRPr lang="en-US" sz="1400" dirty="0">
                        <a:latin typeface="Times"/>
                        <a:ea typeface="Times"/>
                        <a:cs typeface="Times New Roman"/>
                      </a:endParaRPr>
                    </a:p>
                  </a:txBody>
                  <a:tcPr marL="11352" marR="11352"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413.5</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700</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r>
              <a:tr h="402806">
                <a:tc>
                  <a:txBody>
                    <a:bodyPr/>
                    <a:lstStyle/>
                    <a:p>
                      <a:pPr marL="0" marR="0">
                        <a:spcBef>
                          <a:spcPts val="0"/>
                        </a:spcBef>
                        <a:spcAft>
                          <a:spcPts val="0"/>
                        </a:spcAft>
                      </a:pPr>
                      <a:r>
                        <a:rPr lang="en-US" sz="1100" strike="sngStrike" dirty="0">
                          <a:latin typeface="Arial Narrow"/>
                          <a:ea typeface="Times"/>
                          <a:cs typeface="Times New Roman"/>
                        </a:rPr>
                        <a:t>5-Year Rate</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65.1%</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58.8%</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60.0%</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72.1%</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64.0%</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48.9%</a:t>
                      </a:r>
                      <a:endParaRPr lang="en-US" sz="1400" dirty="0">
                        <a:latin typeface="Times"/>
                        <a:ea typeface="Times"/>
                        <a:cs typeface="Times New Roman"/>
                      </a:endParaRPr>
                    </a:p>
                  </a:txBody>
                  <a:tcPr marL="11352" marR="11352"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57.5%</a:t>
                      </a:r>
                      <a:endParaRPr lang="en-US" sz="1400" dirty="0">
                        <a:latin typeface="Times"/>
                        <a:ea typeface="Times"/>
                        <a:cs typeface="Times New Roman"/>
                      </a:endParaRPr>
                    </a:p>
                  </a:txBody>
                  <a:tcPr marL="11352" marR="11352"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426.4</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strike="sngStrike" dirty="0">
                          <a:latin typeface="Arial Narrow"/>
                          <a:ea typeface="Times"/>
                          <a:cs typeface="Times New Roman"/>
                        </a:rPr>
                        <a:t>700</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r>
              <a:tr h="402806">
                <a:tc>
                  <a:txBody>
                    <a:bodyPr/>
                    <a:lstStyle/>
                    <a:p>
                      <a:pPr marL="0" marR="0">
                        <a:spcBef>
                          <a:spcPts val="0"/>
                        </a:spcBef>
                        <a:spcAft>
                          <a:spcPts val="0"/>
                        </a:spcAft>
                      </a:pPr>
                      <a:r>
                        <a:rPr lang="en-US" sz="1100" dirty="0">
                          <a:latin typeface="Arial Narrow"/>
                          <a:ea typeface="Times"/>
                          <a:cs typeface="Times New Roman"/>
                        </a:rPr>
                        <a:t>6-Year Rate</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66.2%</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58.8%</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61.0%</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72.1%</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52.2%</a:t>
                      </a:r>
                      <a:endParaRPr lang="en-US" sz="1400" dirty="0">
                        <a:latin typeface="Times"/>
                        <a:ea typeface="Times"/>
                        <a:cs typeface="Times New Roman"/>
                      </a:endParaRPr>
                    </a:p>
                  </a:txBody>
                  <a:tcPr marL="11352" marR="11352"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58.2%</a:t>
                      </a:r>
                      <a:endParaRPr lang="en-US" sz="1400" dirty="0">
                        <a:latin typeface="Times"/>
                        <a:ea typeface="Times"/>
                        <a:cs typeface="Times New Roman"/>
                      </a:endParaRPr>
                    </a:p>
                  </a:txBody>
                  <a:tcPr marL="11352" marR="11352"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368.5</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600</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r>
              <a:tr h="253271">
                <a:tc gridSpan="11">
                  <a:txBody>
                    <a:bodyPr/>
                    <a:lstStyle/>
                    <a:p>
                      <a:pPr marL="0" marR="0">
                        <a:spcBef>
                          <a:spcPts val="0"/>
                        </a:spcBef>
                        <a:spcAft>
                          <a:spcPts val="0"/>
                        </a:spcAft>
                      </a:pPr>
                      <a:r>
                        <a:rPr lang="en-US" sz="1100" dirty="0">
                          <a:latin typeface="Arial Narrow"/>
                          <a:ea typeface="Times"/>
                          <a:cs typeface="Times New Roman"/>
                        </a:rPr>
                        <a:t>Highest Graduation, Continuer, and GED Rate Total</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spcBef>
                          <a:spcPts val="0"/>
                        </a:spcBef>
                        <a:spcAft>
                          <a:spcPts val="0"/>
                        </a:spcAft>
                      </a:pPr>
                      <a:r>
                        <a:rPr lang="en-US" sz="1100" dirty="0">
                          <a:latin typeface="Arial Narrow"/>
                          <a:ea typeface="Times"/>
                          <a:cs typeface="Times New Roman"/>
                        </a:rPr>
                        <a:t>368.5</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600</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r>
              <a:tr h="253271">
                <a:tc gridSpan="11">
                  <a:txBody>
                    <a:bodyPr/>
                    <a:lstStyle/>
                    <a:p>
                      <a:pPr marL="0" marR="0">
                        <a:spcBef>
                          <a:spcPts val="0"/>
                        </a:spcBef>
                        <a:spcAft>
                          <a:spcPts val="0"/>
                        </a:spcAft>
                      </a:pPr>
                      <a:r>
                        <a:rPr lang="en-US" sz="1100" b="1" dirty="0">
                          <a:latin typeface="Arial Narrow"/>
                          <a:ea typeface="Times"/>
                          <a:cs typeface="Times New Roman"/>
                        </a:rPr>
                        <a:t>Graduation, Continuers, and GED Rate: Score (best of total points divided by maximum points)</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B9DBF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100" b="0" dirty="0">
                          <a:solidFill>
                            <a:srgbClr val="FF0000"/>
                          </a:solidFill>
                          <a:latin typeface="Arial Narrow"/>
                          <a:ea typeface="Times"/>
                          <a:cs typeface="Times New Roman"/>
                        </a:rPr>
                        <a:t>61.4</a:t>
                      </a:r>
                      <a:endParaRPr lang="en-US" sz="1400" b="0" dirty="0">
                        <a:solidFill>
                          <a:srgbClr val="FF0000"/>
                        </a:solidFill>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B9DBF9"/>
                    </a:solidFill>
                  </a:tcPr>
                </a:tc>
                <a:tc hMerge="1">
                  <a:txBody>
                    <a:bodyPr/>
                    <a:lstStyle/>
                    <a:p>
                      <a:endParaRPr lang="en-US"/>
                    </a:p>
                  </a:txBody>
                  <a:tcPr/>
                </a:tc>
              </a:tr>
              <a:tr h="245356">
                <a:tc gridSpan="13">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3271">
                <a:tc gridSpan="13">
                  <a:txBody>
                    <a:bodyPr/>
                    <a:lstStyle/>
                    <a:p>
                      <a:pPr marL="0" marR="0">
                        <a:spcBef>
                          <a:spcPts val="0"/>
                        </a:spcBef>
                        <a:spcAft>
                          <a:spcPts val="0"/>
                        </a:spcAft>
                      </a:pPr>
                      <a:r>
                        <a:rPr lang="en-US" sz="1100" b="1" dirty="0">
                          <a:latin typeface="Arial Narrow"/>
                          <a:ea typeface="Times"/>
                          <a:cs typeface="Times New Roman"/>
                        </a:rPr>
                        <a:t>Bonus Points</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2806">
                <a:tc>
                  <a:txBody>
                    <a:bodyPr/>
                    <a:lstStyle/>
                    <a:p>
                      <a:pPr marL="0" marR="0">
                        <a:spcBef>
                          <a:spcPts val="0"/>
                        </a:spcBef>
                        <a:spcAft>
                          <a:spcPts val="0"/>
                        </a:spcAft>
                      </a:pPr>
                      <a:r>
                        <a:rPr lang="en-US" sz="1100" dirty="0">
                          <a:latin typeface="Arial Narrow"/>
                          <a:ea typeface="Times"/>
                          <a:cs typeface="Times New Roman"/>
                        </a:rPr>
                        <a:t>RHSP/DAP Rate</a:t>
                      </a:r>
                      <a:br>
                        <a:rPr lang="en-US" sz="1100" dirty="0">
                          <a:latin typeface="Arial Narrow"/>
                          <a:ea typeface="Times"/>
                          <a:cs typeface="Times New Roman"/>
                        </a:rPr>
                      </a:br>
                      <a:r>
                        <a:rPr lang="en-US" sz="1100" dirty="0" smtClean="0">
                          <a:latin typeface="Arial Narrow"/>
                          <a:ea typeface="Times"/>
                          <a:cs typeface="Times New Roman"/>
                        </a:rPr>
                        <a:t>(4- yr. longitudinal/annual</a:t>
                      </a:r>
                      <a:r>
                        <a:rPr lang="en-US" sz="1100" dirty="0">
                          <a:latin typeface="Arial Narrow"/>
                          <a:ea typeface="Times"/>
                          <a:cs typeface="Times New Roman"/>
                        </a:rPr>
                        <a:t>)</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pPr marL="0" marR="0" algn="ctr">
                        <a:spcBef>
                          <a:spcPts val="0"/>
                        </a:spcBef>
                        <a:spcAft>
                          <a:spcPts val="0"/>
                        </a:spcAft>
                      </a:pPr>
                      <a:r>
                        <a:rPr lang="en-US" sz="1100" dirty="0">
                          <a:latin typeface="Arial Narrow"/>
                          <a:ea typeface="Times"/>
                          <a:cs typeface="Times New Roman"/>
                        </a:rPr>
                        <a:t>33.3%</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gridSpan="9">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100" dirty="0">
                          <a:latin typeface="Arial Narrow"/>
                          <a:ea typeface="Times"/>
                          <a:cs typeface="Times New Roman"/>
                        </a:rPr>
                        <a:t>33</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hMerge="1">
                  <a:txBody>
                    <a:bodyPr/>
                    <a:lstStyle/>
                    <a:p>
                      <a:endParaRPr lang="en-US"/>
                    </a:p>
                  </a:txBody>
                  <a:tcPr/>
                </a:tc>
              </a:tr>
              <a:tr h="253271">
                <a:tc>
                  <a:txBody>
                    <a:bodyPr/>
                    <a:lstStyle/>
                    <a:p>
                      <a:pPr marL="0" marR="0">
                        <a:spcBef>
                          <a:spcPts val="0"/>
                        </a:spcBef>
                        <a:spcAft>
                          <a:spcPts val="0"/>
                        </a:spcAft>
                      </a:pPr>
                      <a:r>
                        <a:rPr lang="en-US" sz="1100" dirty="0">
                          <a:latin typeface="Arial Narrow"/>
                          <a:ea typeface="Times"/>
                          <a:cs typeface="Times New Roman"/>
                        </a:rPr>
                        <a:t>College-ready graduates</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gridSpan="9">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100" dirty="0">
                          <a:latin typeface="Arial Narrow"/>
                          <a:ea typeface="Times"/>
                          <a:cs typeface="Times New Roman"/>
                        </a:rPr>
                        <a:t>0</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hMerge="1">
                  <a:txBody>
                    <a:bodyPr/>
                    <a:lstStyle/>
                    <a:p>
                      <a:endParaRPr lang="en-US"/>
                    </a:p>
                  </a:txBody>
                  <a:tcPr/>
                </a:tc>
              </a:tr>
              <a:tr h="253271">
                <a:tc>
                  <a:txBody>
                    <a:bodyPr/>
                    <a:lstStyle/>
                    <a:p>
                      <a:pPr marL="0" marR="0">
                        <a:spcBef>
                          <a:spcPts val="0"/>
                        </a:spcBef>
                        <a:spcAft>
                          <a:spcPts val="0"/>
                        </a:spcAft>
                      </a:pPr>
                      <a:r>
                        <a:rPr lang="en-US" sz="1100" dirty="0">
                          <a:latin typeface="Arial Narrow"/>
                          <a:ea typeface="Times"/>
                          <a:cs typeface="Times New Roman"/>
                        </a:rPr>
                        <a:t>Excluded students credit</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gridSpan="9">
                  <a:txBody>
                    <a:bodyPr/>
                    <a:lstStyle/>
                    <a:p>
                      <a:endParaRPr lang="en-US" sz="1300" dirty="0">
                        <a:latin typeface="Calibri"/>
                        <a:ea typeface="Times New Roman"/>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100" dirty="0">
                          <a:latin typeface="Arial Narrow"/>
                          <a:ea typeface="Times"/>
                          <a:cs typeface="Times New Roman"/>
                        </a:rPr>
                        <a:t>0</a:t>
                      </a:r>
                      <a:endParaRPr lang="en-US" sz="1400" dirty="0">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tcPr>
                </a:tc>
                <a:tc hMerge="1">
                  <a:txBody>
                    <a:bodyPr/>
                    <a:lstStyle/>
                    <a:p>
                      <a:endParaRPr lang="en-US"/>
                    </a:p>
                  </a:txBody>
                  <a:tcPr/>
                </a:tc>
              </a:tr>
              <a:tr h="253271">
                <a:tc gridSpan="11">
                  <a:txBody>
                    <a:bodyPr/>
                    <a:lstStyle/>
                    <a:p>
                      <a:pPr marL="0" marR="0">
                        <a:spcBef>
                          <a:spcPts val="0"/>
                        </a:spcBef>
                        <a:spcAft>
                          <a:spcPts val="0"/>
                        </a:spcAft>
                      </a:pPr>
                      <a:r>
                        <a:rPr lang="en-US" sz="1100" b="1" dirty="0">
                          <a:latin typeface="Arial Narrow"/>
                          <a:ea typeface="Times"/>
                          <a:cs typeface="Times New Roman"/>
                        </a:rPr>
                        <a:t>Total Bonus Points (maximum of 30)</a:t>
                      </a:r>
                      <a:endParaRPr lang="en-US" sz="1400" dirty="0">
                        <a:latin typeface="Times"/>
                        <a:ea typeface="Times"/>
                        <a:cs typeface="Times New Roman"/>
                      </a:endParaRPr>
                    </a:p>
                  </a:txBody>
                  <a:tcPr marL="25730" marR="25730"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ctr">
                        <a:spcBef>
                          <a:spcPts val="0"/>
                        </a:spcBef>
                        <a:spcAft>
                          <a:spcPts val="0"/>
                        </a:spcAft>
                      </a:pPr>
                      <a:r>
                        <a:rPr lang="en-US" sz="1100" b="0" dirty="0">
                          <a:solidFill>
                            <a:srgbClr val="FF0000"/>
                          </a:solidFill>
                          <a:latin typeface="Arial Narrow"/>
                          <a:ea typeface="Times"/>
                          <a:cs typeface="Times New Roman"/>
                        </a:rPr>
                        <a:t>30</a:t>
                      </a:r>
                      <a:endParaRPr lang="en-US" sz="1400" b="0" dirty="0">
                        <a:solidFill>
                          <a:srgbClr val="FF0000"/>
                        </a:solidFill>
                        <a:latin typeface="Times"/>
                        <a:ea typeface="Times"/>
                        <a:cs typeface="Times New Roman"/>
                      </a:endParaRPr>
                    </a:p>
                  </a:txBody>
                  <a:tcPr marL="94596" marR="94596" marT="11352" marB="0" anchor="ctr">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noFill/>
                  </a:tcPr>
                </a:tc>
                <a:tc hMerge="1">
                  <a:txBody>
                    <a:bodyPr/>
                    <a:lstStyle/>
                    <a:p>
                      <a:endParaRPr lang="en-US"/>
                    </a:p>
                  </a:txBody>
                  <a:tcPr/>
                </a:tc>
              </a:tr>
            </a:tbl>
          </a:graphicData>
        </a:graphic>
      </p:graphicFrame>
      <p:sp>
        <p:nvSpPr>
          <p:cNvPr id="38916" name="Title 3"/>
          <p:cNvSpPr>
            <a:spLocks noGrp="1"/>
          </p:cNvSpPr>
          <p:nvPr>
            <p:ph type="title"/>
          </p:nvPr>
        </p:nvSpPr>
        <p:spPr>
          <a:xfrm>
            <a:off x="723900" y="341313"/>
            <a:ext cx="8043863" cy="274637"/>
          </a:xfrm>
          <a:solidFill>
            <a:srgbClr val="CD736B"/>
          </a:solidFill>
        </p:spPr>
        <p:txBody>
          <a:bodyPr/>
          <a:lstStyle/>
          <a:p>
            <a:pPr eaLnBrk="1" hangingPunct="1">
              <a:lnSpc>
                <a:spcPts val="3200"/>
              </a:lnSpc>
            </a:pPr>
            <a:r>
              <a:rPr lang="en-US" sz="2400" b="1">
                <a:solidFill>
                  <a:schemeClr val="bg1"/>
                </a:solidFill>
                <a:latin typeface="Goudy Old Style" charset="0"/>
              </a:rPr>
              <a:t>Index 4: Postsecondary Readiness</a:t>
            </a:r>
          </a:p>
        </p:txBody>
      </p:sp>
      <p:sp>
        <p:nvSpPr>
          <p:cNvPr id="8" name="Rectangle 7"/>
          <p:cNvSpPr/>
          <p:nvPr/>
        </p:nvSpPr>
        <p:spPr>
          <a:xfrm>
            <a:off x="8774113" y="1109663"/>
            <a:ext cx="369887" cy="490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p:cNvSpPr/>
          <p:nvPr/>
        </p:nvSpPr>
        <p:spPr>
          <a:xfrm>
            <a:off x="555625" y="1120775"/>
            <a:ext cx="163513" cy="490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4"/>
          <p:cNvSpPr>
            <a:spLocks noGrp="1"/>
          </p:cNvSpPr>
          <p:nvPr>
            <p:ph type="sldNum" sz="quarter" idx="12"/>
          </p:nvPr>
        </p:nvSpPr>
        <p:spPr bwMode="auto">
          <a:noFill/>
          <a:ln>
            <a:miter lim="800000"/>
            <a:headEnd/>
            <a:tailEnd/>
          </a:ln>
        </p:spPr>
        <p:txBody>
          <a:bodyPr/>
          <a:lstStyle/>
          <a:p>
            <a:pPr>
              <a:lnSpc>
                <a:spcPct val="80000"/>
              </a:lnSpc>
            </a:pPr>
            <a:fld id="{27653493-3BC8-0D4F-9DFB-238E4B5B97D4}" type="slidenum">
              <a:rPr lang="en-US" sz="1200"/>
              <a:pPr>
                <a:lnSpc>
                  <a:spcPct val="80000"/>
                </a:lnSpc>
              </a:pPr>
              <a:t>28</a:t>
            </a:fld>
            <a:endParaRPr lang="en-US" sz="1200"/>
          </a:p>
        </p:txBody>
      </p:sp>
      <p:sp>
        <p:nvSpPr>
          <p:cNvPr id="39939" name="Title 3"/>
          <p:cNvSpPr>
            <a:spLocks noGrp="1"/>
          </p:cNvSpPr>
          <p:nvPr>
            <p:ph type="title"/>
          </p:nvPr>
        </p:nvSpPr>
        <p:spPr>
          <a:xfrm>
            <a:off x="773113" y="460375"/>
            <a:ext cx="8066087" cy="725488"/>
          </a:xfrm>
          <a:solidFill>
            <a:srgbClr val="CD736B"/>
          </a:solidFill>
        </p:spPr>
        <p:txBody>
          <a:bodyPr/>
          <a:lstStyle/>
          <a:p>
            <a:pPr eaLnBrk="1" hangingPunct="1">
              <a:lnSpc>
                <a:spcPts val="3200"/>
              </a:lnSpc>
            </a:pPr>
            <a:r>
              <a:rPr lang="en-US" sz="2400" b="1">
                <a:solidFill>
                  <a:schemeClr val="bg1"/>
                </a:solidFill>
                <a:latin typeface="Goudy Old Style" charset="0"/>
              </a:rPr>
              <a:t>Index 4: Postsecondary Readiness</a:t>
            </a:r>
          </a:p>
        </p:txBody>
      </p:sp>
      <p:sp>
        <p:nvSpPr>
          <p:cNvPr id="8" name="Rectangle 7"/>
          <p:cNvSpPr/>
          <p:nvPr/>
        </p:nvSpPr>
        <p:spPr>
          <a:xfrm>
            <a:off x="8828088" y="1109663"/>
            <a:ext cx="315912" cy="490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10" name="Rectangle 9"/>
          <p:cNvSpPr/>
          <p:nvPr/>
        </p:nvSpPr>
        <p:spPr>
          <a:xfrm>
            <a:off x="555625" y="1120775"/>
            <a:ext cx="217488" cy="490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aphicFrame>
        <p:nvGraphicFramePr>
          <p:cNvPr id="9" name="Table 8"/>
          <p:cNvGraphicFramePr>
            <a:graphicFrameLocks noGrp="1"/>
          </p:cNvGraphicFramePr>
          <p:nvPr/>
        </p:nvGraphicFramePr>
        <p:xfrm>
          <a:off x="801688" y="1724025"/>
          <a:ext cx="8066087" cy="2663825"/>
        </p:xfrm>
        <a:graphic>
          <a:graphicData uri="http://schemas.openxmlformats.org/drawingml/2006/table">
            <a:tbl>
              <a:tblPr/>
              <a:tblGrid>
                <a:gridCol w="2457450"/>
                <a:gridCol w="1649412"/>
                <a:gridCol w="1330325"/>
                <a:gridCol w="1423988"/>
                <a:gridCol w="1204912"/>
              </a:tblGrid>
              <a:tr h="385763">
                <a:tc gridSpan="5">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charset="0"/>
                          <a:cs typeface="Times New Roman" charset="0"/>
                        </a:rPr>
                        <a:t>Overall Index 4 Score for </a:t>
                      </a:r>
                      <a:r>
                        <a:rPr kumimoji="0" lang="en-US" sz="1400" b="1" i="0" u="none" strike="noStrike" cap="none" normalizeH="0" baseline="0">
                          <a:ln>
                            <a:noFill/>
                          </a:ln>
                          <a:solidFill>
                            <a:schemeClr val="bg1"/>
                          </a:solidFill>
                          <a:effectLst/>
                          <a:latin typeface="Calibri" charset="0"/>
                          <a:ea typeface="Times New Roman" charset="0"/>
                          <a:cs typeface="Arial" charset="0"/>
                        </a:rPr>
                        <a:t>AEA Charter Districts and Campuses with a Graduation, Continuer, and GED Rate</a:t>
                      </a:r>
                      <a:endParaRPr kumimoji="0" lang="en-US" sz="1400" b="0" i="0" u="none" strike="noStrike" cap="none" normalizeH="0" baseline="0">
                        <a:ln>
                          <a:noFill/>
                        </a:ln>
                        <a:solidFill>
                          <a:schemeClr val="bg1"/>
                        </a:solidFill>
                        <a:effectLst/>
                        <a:latin typeface="Calibri" charset="0"/>
                        <a:ea typeface="Times" charset="0"/>
                        <a:cs typeface="Times New Roman" charset="0"/>
                      </a:endParaRP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9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Arial" charset="0"/>
                        </a:rPr>
                        <a:t>Overall Performance</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21591" marR="21591" marT="42567" marB="42567"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Arial" charset="0"/>
                        </a:rPr>
                        <a:t>Component Score</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21591" marR="21591" marT="42567" marB="42567"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Arial" charset="0"/>
                        </a:rPr>
                        <a:t>Multiply by</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21591" marR="21591" marT="42567" marB="42567"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Arial" charset="0"/>
                        </a:rPr>
                        <a:t>Weight</a:t>
                      </a:r>
                      <a:r>
                        <a:rPr kumimoji="0" lang="en-US" sz="1400" b="0" i="0" u="none" strike="noStrike" cap="none" normalizeH="0" baseline="0">
                          <a:ln>
                            <a:noFill/>
                          </a:ln>
                          <a:solidFill>
                            <a:schemeClr val="tx1"/>
                          </a:solidFill>
                          <a:effectLst/>
                          <a:latin typeface="Calibri" charset="0"/>
                          <a:ea typeface="Times New Roman" charset="0"/>
                          <a:cs typeface="Calibri" charset="0"/>
                        </a:rPr>
                        <a:t>  of</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21591" marR="21591" marT="42567" marB="42567"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Arial" charset="0"/>
                        </a:rPr>
                        <a:t>Total Points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79377" marR="79377"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solidFill>
                      <a:srgbClr val="FFFFFF"/>
                    </a:solidFill>
                  </a:tcPr>
                </a:tc>
              </a:tr>
              <a:tr h="600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STAAR Postsecondary </a:t>
                      </a:r>
                      <a:br>
                        <a:rPr kumimoji="0" lang="en-US" sz="1400" b="0" i="0" u="none" strike="noStrike" cap="none" normalizeH="0" baseline="0">
                          <a:ln>
                            <a:noFill/>
                          </a:ln>
                          <a:solidFill>
                            <a:schemeClr val="tx1"/>
                          </a:solidFill>
                          <a:effectLst/>
                          <a:latin typeface="Calibri" charset="0"/>
                          <a:ea typeface="Times" charset="0"/>
                          <a:cs typeface="Times New Roman" charset="0"/>
                        </a:rPr>
                      </a:br>
                      <a:r>
                        <a:rPr kumimoji="0" lang="en-US" sz="1400" b="0" i="0" u="none" strike="noStrike" cap="none" normalizeH="0" baseline="0">
                          <a:ln>
                            <a:noFill/>
                          </a:ln>
                          <a:solidFill>
                            <a:schemeClr val="tx1"/>
                          </a:solidFill>
                          <a:effectLst/>
                          <a:latin typeface="Calibri" charset="0"/>
                          <a:ea typeface="Times" charset="0"/>
                          <a:cs typeface="Times New Roman" charset="0"/>
                        </a:rPr>
                        <a:t>Readiness Standard</a:t>
                      </a: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charset="0"/>
                          <a:cs typeface="Times New Roman" charset="0"/>
                        </a:rPr>
                        <a:t>51.8</a:t>
                      </a: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X</a:t>
                      </a: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25%</a:t>
                      </a: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13.0</a:t>
                      </a:r>
                    </a:p>
                  </a:txBody>
                  <a:tcPr marL="79377" marR="79377"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r>
              <a:tr h="436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Graduation, Continuers, </a:t>
                      </a:r>
                      <a:br>
                        <a:rPr kumimoji="0" lang="en-US" sz="1400" b="0" i="0" u="none" strike="noStrike" cap="none" normalizeH="0" baseline="0">
                          <a:ln>
                            <a:noFill/>
                          </a:ln>
                          <a:solidFill>
                            <a:schemeClr val="tx1"/>
                          </a:solidFill>
                          <a:effectLst/>
                          <a:latin typeface="Calibri" charset="0"/>
                          <a:ea typeface="Times" charset="0"/>
                          <a:cs typeface="Times New Roman" charset="0"/>
                        </a:rPr>
                      </a:br>
                      <a:r>
                        <a:rPr kumimoji="0" lang="en-US" sz="1400" b="0" i="0" u="none" strike="noStrike" cap="none" normalizeH="0" baseline="0">
                          <a:ln>
                            <a:noFill/>
                          </a:ln>
                          <a:solidFill>
                            <a:schemeClr val="tx1"/>
                          </a:solidFill>
                          <a:effectLst/>
                          <a:latin typeface="Calibri" charset="0"/>
                          <a:ea typeface="Times" charset="0"/>
                          <a:cs typeface="Times New Roman" charset="0"/>
                        </a:rPr>
                        <a:t>GED Rate </a:t>
                      </a: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charset="0"/>
                          <a:cs typeface="Times New Roman" charset="0"/>
                        </a:rPr>
                        <a:t>61.4</a:t>
                      </a: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X</a:t>
                      </a:r>
                    </a:p>
                  </a:txBody>
                  <a:tcPr marL="0" marR="0" marT="0"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75%</a:t>
                      </a:r>
                    </a:p>
                  </a:txBody>
                  <a:tcPr marL="0" marR="0" marT="0"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46.1</a:t>
                      </a:r>
                    </a:p>
                  </a:txBody>
                  <a:tcPr marL="79377" marR="79377"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Bonus Points</a:t>
                      </a: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charset="0"/>
                          <a:cs typeface="Times New Roman" charset="0"/>
                        </a:rPr>
                        <a:t>30</a:t>
                      </a: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0" marR="0" marT="0" marB="0" anchor="ctr" horzOverflow="overflow">
                    <a:lnL w="12700" cap="flat" cmpd="sng" algn="ctr">
                      <a:solidFill>
                        <a:srgbClr val="009DD9"/>
                      </a:solidFill>
                      <a:prstDash val="solid"/>
                      <a:round/>
                      <a:headEnd type="none" w="med" len="med"/>
                      <a:tailEnd type="none" w="med" len="med"/>
                    </a:lnL>
                    <a:lnR>
                      <a:noFill/>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0" marR="0" marT="0" marB="0" anchor="ctr" horzOverflow="overflow">
                    <a:lnL>
                      <a:noFill/>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charset="0"/>
                          <a:cs typeface="Times New Roman" charset="0"/>
                        </a:rPr>
                        <a:t>30</a:t>
                      </a:r>
                    </a:p>
                  </a:txBody>
                  <a:tcPr marL="79377" marR="79377"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r>
              <a:tr h="385763">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Index 4: Score</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21591" marR="21591"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charset="0"/>
                          <a:cs typeface="Times New Roman" charset="0"/>
                        </a:rPr>
                        <a:t>89</a:t>
                      </a:r>
                    </a:p>
                  </a:txBody>
                  <a:tcPr marL="79377" marR="79377" marT="9529" marB="0" anchor="ctr" horzOverflow="overflow">
                    <a:lnL w="12700" cap="flat" cmpd="sng" algn="ctr">
                      <a:solidFill>
                        <a:srgbClr val="009DD9"/>
                      </a:solidFill>
                      <a:prstDash val="solid"/>
                      <a:round/>
                      <a:headEnd type="none" w="med" len="med"/>
                      <a:tailEnd type="none" w="med" len="med"/>
                    </a:lnL>
                    <a:lnR w="12700" cap="flat" cmpd="sng" algn="ctr">
                      <a:solidFill>
                        <a:srgbClr val="009DD9"/>
                      </a:solidFill>
                      <a:prstDash val="solid"/>
                      <a:round/>
                      <a:headEnd type="none" w="med" len="med"/>
                      <a:tailEnd type="none" w="med" len="med"/>
                    </a:lnR>
                    <a:lnT w="12700" cap="flat" cmpd="sng" algn="ctr">
                      <a:solidFill>
                        <a:srgbClr val="009DD9"/>
                      </a:solidFill>
                      <a:prstDash val="solid"/>
                      <a:round/>
                      <a:headEnd type="none" w="med" len="med"/>
                      <a:tailEnd type="none" w="med" len="med"/>
                    </a:lnT>
                    <a:lnB w="12700" cap="flat" cmpd="sng" algn="ctr">
                      <a:solidFill>
                        <a:srgbClr val="009DD9"/>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a:xfrm>
            <a:off x="687388" y="341313"/>
            <a:ext cx="8275637" cy="869950"/>
          </a:xfrm>
        </p:spPr>
        <p:txBody>
          <a:bodyPr/>
          <a:lstStyle/>
          <a:p>
            <a:pPr eaLnBrk="1" hangingPunct="1">
              <a:lnSpc>
                <a:spcPts val="3200"/>
              </a:lnSpc>
            </a:pPr>
            <a:r>
              <a:rPr lang="en-US" sz="3000" b="1">
                <a:solidFill>
                  <a:schemeClr val="accent1"/>
                </a:solidFill>
                <a:latin typeface="Goudy Old Style" charset="0"/>
              </a:rPr>
              <a:t>Accountability Subset </a:t>
            </a:r>
          </a:p>
        </p:txBody>
      </p:sp>
      <p:sp>
        <p:nvSpPr>
          <p:cNvPr id="40963" name="Slide Number Placeholder 3"/>
          <p:cNvSpPr>
            <a:spLocks noGrp="1"/>
          </p:cNvSpPr>
          <p:nvPr>
            <p:ph type="sldNum" sz="quarter" idx="12"/>
          </p:nvPr>
        </p:nvSpPr>
        <p:spPr bwMode="auto">
          <a:noFill/>
          <a:ln>
            <a:miter lim="800000"/>
            <a:headEnd/>
            <a:tailEnd/>
          </a:ln>
        </p:spPr>
        <p:txBody>
          <a:bodyPr/>
          <a:lstStyle/>
          <a:p>
            <a:pPr>
              <a:lnSpc>
                <a:spcPct val="80000"/>
              </a:lnSpc>
            </a:pPr>
            <a:fld id="{58FA2149-2DAC-7241-82FE-C7A6E5D52227}" type="slidenum">
              <a:rPr lang="en-US" sz="1200"/>
              <a:pPr>
                <a:lnSpc>
                  <a:spcPct val="80000"/>
                </a:lnSpc>
              </a:pPr>
              <a:t>29</a:t>
            </a:fld>
            <a:endParaRPr lang="en-US" sz="1200"/>
          </a:p>
        </p:txBody>
      </p:sp>
      <p:sp>
        <p:nvSpPr>
          <p:cNvPr id="20483" name="Rectangle 5"/>
          <p:cNvSpPr>
            <a:spLocks noChangeArrowheads="1"/>
          </p:cNvSpPr>
          <p:nvPr/>
        </p:nvSpPr>
        <p:spPr bwMode="auto">
          <a:xfrm>
            <a:off x="706438" y="1724025"/>
            <a:ext cx="8142287" cy="4597400"/>
          </a:xfrm>
          <a:prstGeom prst="rect">
            <a:avLst/>
          </a:prstGeom>
          <a:noFill/>
          <a:ln w="9525">
            <a:noFill/>
            <a:miter lim="800000"/>
            <a:headEnd/>
            <a:tailEnd/>
          </a:ln>
        </p:spPr>
        <p:txBody>
          <a:bodyPr>
            <a:prstTxWarp prst="textNoShape">
              <a:avLst/>
            </a:prstTxWarp>
            <a:spAutoFit/>
          </a:bodyPr>
          <a:lstStyle/>
          <a:p>
            <a:pPr eaLnBrk="1" hangingPunct="1">
              <a:lnSpc>
                <a:spcPts val="2200"/>
              </a:lnSpc>
              <a:tabLst>
                <a:tab pos="228600" algn="l"/>
              </a:tabLst>
            </a:pPr>
            <a:r>
              <a:rPr lang="en-US" sz="1800">
                <a:latin typeface="Calibri" charset="0"/>
              </a:rPr>
              <a:t>For the State of Texas Assessments of Academic Readiness (STAAR) indicator, </a:t>
            </a:r>
            <a:br>
              <a:rPr lang="en-US" sz="1800">
                <a:latin typeface="Calibri" charset="0"/>
              </a:rPr>
            </a:br>
            <a:r>
              <a:rPr lang="en-US" sz="1800">
                <a:latin typeface="Calibri" charset="0"/>
              </a:rPr>
              <a:t>the performance of students enrolled on a district and campus on the PEIMS </a:t>
            </a:r>
            <a:br>
              <a:rPr lang="en-US" sz="1800">
                <a:latin typeface="Calibri" charset="0"/>
              </a:rPr>
            </a:br>
            <a:r>
              <a:rPr lang="en-US" sz="1800">
                <a:latin typeface="Calibri" charset="0"/>
              </a:rPr>
              <a:t>fall snapshot date (the last Friday in October) are evaluated for ratings.</a:t>
            </a:r>
          </a:p>
          <a:p>
            <a:pPr eaLnBrk="1" hangingPunct="1">
              <a:lnSpc>
                <a:spcPts val="2200"/>
              </a:lnSpc>
              <a:tabLst>
                <a:tab pos="228600" algn="l"/>
              </a:tabLst>
            </a:pPr>
            <a:endParaRPr lang="en-US" sz="1800">
              <a:latin typeface="Calibri" charset="0"/>
            </a:endParaRPr>
          </a:p>
          <a:p>
            <a:pPr eaLnBrk="1" hangingPunct="1">
              <a:lnSpc>
                <a:spcPts val="2200"/>
              </a:lnSpc>
              <a:buClr>
                <a:srgbClr val="C45816"/>
              </a:buClr>
              <a:buSzPct val="125000"/>
              <a:buFont typeface="Wingdings" charset="2"/>
              <a:buChar char="§"/>
              <a:tabLst>
                <a:tab pos="228600" algn="l"/>
              </a:tabLst>
            </a:pPr>
            <a:r>
              <a:rPr lang="en-US" sz="1800" b="1">
                <a:latin typeface="Calibri" charset="0"/>
              </a:rPr>
              <a:t>Campus Accountability Subset</a:t>
            </a:r>
            <a:r>
              <a:rPr lang="en-US" sz="1800">
                <a:latin typeface="Calibri" charset="0"/>
              </a:rPr>
              <a:t> </a:t>
            </a:r>
            <a:br>
              <a:rPr lang="en-US" sz="1800">
                <a:latin typeface="Calibri" charset="0"/>
              </a:rPr>
            </a:br>
            <a:r>
              <a:rPr lang="en-US" sz="1800">
                <a:latin typeface="Calibri" charset="0"/>
              </a:rPr>
              <a:t>Campuses are accountable for the performance of students reported to be enrolled in the campus on date of testing.</a:t>
            </a:r>
          </a:p>
          <a:p>
            <a:pPr eaLnBrk="1" hangingPunct="1">
              <a:lnSpc>
                <a:spcPts val="2200"/>
              </a:lnSpc>
              <a:buClr>
                <a:srgbClr val="C45816"/>
              </a:buClr>
              <a:buSzPct val="125000"/>
              <a:tabLst>
                <a:tab pos="228600" algn="l"/>
              </a:tabLst>
            </a:pPr>
            <a:endParaRPr lang="en-US" sz="1800">
              <a:latin typeface="Calibri" charset="0"/>
            </a:endParaRPr>
          </a:p>
          <a:p>
            <a:pPr eaLnBrk="1" hangingPunct="1">
              <a:lnSpc>
                <a:spcPts val="2200"/>
              </a:lnSpc>
              <a:buClr>
                <a:srgbClr val="C45816"/>
              </a:buClr>
              <a:buSzPct val="125000"/>
              <a:buFont typeface="Wingdings" charset="2"/>
              <a:buChar char="§"/>
              <a:tabLst>
                <a:tab pos="228600" algn="l"/>
              </a:tabLst>
            </a:pPr>
            <a:r>
              <a:rPr lang="en-US" sz="1800" b="1">
                <a:latin typeface="Calibri" charset="0"/>
              </a:rPr>
              <a:t>District Accountability Subset</a:t>
            </a:r>
            <a:r>
              <a:rPr lang="en-US" sz="1800">
                <a:latin typeface="Calibri" charset="0"/>
              </a:rPr>
              <a:t/>
            </a:r>
            <a:br>
              <a:rPr lang="en-US" sz="1800">
                <a:latin typeface="Calibri" charset="0"/>
              </a:rPr>
            </a:br>
            <a:r>
              <a:rPr lang="en-US" sz="1800">
                <a:latin typeface="Calibri" charset="0"/>
              </a:rPr>
              <a:t>Districts are accountable for the performance of students reported to be </a:t>
            </a:r>
            <a:br>
              <a:rPr lang="en-US" sz="1800">
                <a:latin typeface="Calibri" charset="0"/>
              </a:rPr>
            </a:br>
            <a:r>
              <a:rPr lang="en-US" sz="1800">
                <a:latin typeface="Calibri" charset="0"/>
              </a:rPr>
              <a:t>enrolled in the district on date of testing.</a:t>
            </a:r>
          </a:p>
          <a:p>
            <a:pPr eaLnBrk="1" hangingPunct="1">
              <a:lnSpc>
                <a:spcPts val="2200"/>
              </a:lnSpc>
              <a:buClr>
                <a:srgbClr val="C45816"/>
              </a:buClr>
              <a:buSzPct val="125000"/>
              <a:buFont typeface="Wingdings" charset="2"/>
              <a:buChar char="§"/>
              <a:tabLst>
                <a:tab pos="228600" algn="l"/>
              </a:tabLst>
            </a:pPr>
            <a:endParaRPr lang="en-US" sz="1800" b="1">
              <a:latin typeface="Calibri" charset="0"/>
            </a:endParaRPr>
          </a:p>
          <a:p>
            <a:pPr eaLnBrk="1" hangingPunct="1">
              <a:lnSpc>
                <a:spcPts val="2200"/>
              </a:lnSpc>
              <a:buClr>
                <a:srgbClr val="C45816"/>
              </a:buClr>
              <a:buSzPct val="125000"/>
              <a:buFont typeface="Wingdings" charset="2"/>
              <a:buChar char="§"/>
              <a:tabLst>
                <a:tab pos="228600" algn="l"/>
              </a:tabLst>
            </a:pPr>
            <a:r>
              <a:rPr lang="en-US" sz="1800" b="1">
                <a:latin typeface="Calibri" charset="0"/>
              </a:rPr>
              <a:t>Example</a:t>
            </a:r>
          </a:p>
          <a:p>
            <a:pPr eaLnBrk="1" hangingPunct="1">
              <a:lnSpc>
                <a:spcPts val="2200"/>
              </a:lnSpc>
              <a:buClr>
                <a:srgbClr val="C00000"/>
              </a:buClr>
              <a:buSzPct val="125000"/>
              <a:tabLst>
                <a:tab pos="228600" algn="l"/>
              </a:tabLst>
            </a:pPr>
            <a:r>
              <a:rPr lang="en-US" sz="1800">
                <a:latin typeface="Calibri" charset="0"/>
              </a:rPr>
              <a:t>	If a student moves from campus to campus within the same district, </a:t>
            </a:r>
            <a:br>
              <a:rPr lang="en-US" sz="1800">
                <a:latin typeface="Calibri" charset="0"/>
              </a:rPr>
            </a:br>
            <a:r>
              <a:rPr lang="en-US" sz="1800">
                <a:latin typeface="Calibri" charset="0"/>
              </a:rPr>
              <a:t>his or her performance counts in the district results, but does not count </a:t>
            </a:r>
            <a:br>
              <a:rPr lang="en-US" sz="1800">
                <a:latin typeface="Calibri" charset="0"/>
              </a:rPr>
            </a:br>
            <a:r>
              <a:rPr lang="en-US" sz="1800">
                <a:latin typeface="Calibri" charset="0"/>
              </a:rPr>
              <a:t>for either campus.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title"/>
          </p:nvPr>
        </p:nvSpPr>
        <p:spPr>
          <a:xfrm>
            <a:off x="639763" y="274638"/>
            <a:ext cx="8275637" cy="869950"/>
          </a:xfrm>
        </p:spPr>
        <p:txBody>
          <a:bodyPr/>
          <a:lstStyle/>
          <a:p>
            <a:pPr eaLnBrk="1" hangingPunct="1">
              <a:lnSpc>
                <a:spcPts val="3200"/>
              </a:lnSpc>
            </a:pPr>
            <a:r>
              <a:rPr lang="en-US" sz="3000" b="1">
                <a:solidFill>
                  <a:schemeClr val="accent1"/>
                </a:solidFill>
                <a:latin typeface="Goudy Old Style" charset="0"/>
              </a:rPr>
              <a:t>Performance Index Framework</a:t>
            </a:r>
          </a:p>
        </p:txBody>
      </p:sp>
      <p:sp>
        <p:nvSpPr>
          <p:cNvPr id="14339" name="Slide Number Placeholder 3"/>
          <p:cNvSpPr>
            <a:spLocks noGrp="1"/>
          </p:cNvSpPr>
          <p:nvPr>
            <p:ph type="sldNum" sz="quarter" idx="12"/>
          </p:nvPr>
        </p:nvSpPr>
        <p:spPr bwMode="auto">
          <a:noFill/>
          <a:ln>
            <a:miter lim="800000"/>
            <a:headEnd/>
            <a:tailEnd/>
          </a:ln>
        </p:spPr>
        <p:txBody>
          <a:bodyPr/>
          <a:lstStyle/>
          <a:p>
            <a:pPr>
              <a:lnSpc>
                <a:spcPct val="80000"/>
              </a:lnSpc>
            </a:pPr>
            <a:fld id="{CBC9DFD4-5A2F-DB4E-97AF-3FCCD8EFED6B}" type="slidenum">
              <a:rPr lang="en-US" sz="1200"/>
              <a:pPr>
                <a:lnSpc>
                  <a:spcPct val="80000"/>
                </a:lnSpc>
              </a:pPr>
              <a:t>3</a:t>
            </a:fld>
            <a:endParaRPr lang="en-US" sz="1200"/>
          </a:p>
        </p:txBody>
      </p:sp>
      <p:sp>
        <p:nvSpPr>
          <p:cNvPr id="14340" name="Rectangle 5"/>
          <p:cNvSpPr>
            <a:spLocks noChangeArrowheads="1"/>
          </p:cNvSpPr>
          <p:nvPr/>
        </p:nvSpPr>
        <p:spPr bwMode="auto">
          <a:xfrm>
            <a:off x="533400" y="1941513"/>
            <a:ext cx="2559050" cy="2452687"/>
          </a:xfrm>
          <a:prstGeom prst="rect">
            <a:avLst/>
          </a:prstGeom>
          <a:noFill/>
          <a:ln w="9525">
            <a:noFill/>
            <a:miter lim="800000"/>
            <a:headEnd/>
            <a:tailEnd/>
          </a:ln>
        </p:spPr>
        <p:txBody>
          <a:bodyPr>
            <a:prstTxWarp prst="textNoShape">
              <a:avLst/>
            </a:prstTxWarp>
            <a:spAutoFit/>
          </a:bodyPr>
          <a:lstStyle/>
          <a:p>
            <a:pPr eaLnBrk="1" hangingPunct="1">
              <a:lnSpc>
                <a:spcPts val="2300"/>
              </a:lnSpc>
              <a:buClr>
                <a:srgbClr val="C45816"/>
              </a:buClr>
              <a:buSzPct val="150000"/>
            </a:pPr>
            <a:r>
              <a:rPr lang="en-US" sz="1900">
                <a:latin typeface="Calibri" charset="0"/>
              </a:rPr>
              <a:t>The state accountability framework of four Performance Indexes includes a broad set of measures that provide a comprehensive evaluation of districts and campuses.</a:t>
            </a:r>
          </a:p>
        </p:txBody>
      </p:sp>
      <p:grpSp>
        <p:nvGrpSpPr>
          <p:cNvPr id="14341" name="Group 5"/>
          <p:cNvGrpSpPr>
            <a:grpSpLocks/>
          </p:cNvGrpSpPr>
          <p:nvPr/>
        </p:nvGrpSpPr>
        <p:grpSpPr bwMode="auto">
          <a:xfrm>
            <a:off x="5137150" y="1670050"/>
            <a:ext cx="1555750" cy="1009650"/>
            <a:chOff x="2868830" y="39818"/>
            <a:chExt cx="1564393" cy="1009834"/>
          </a:xfrm>
        </p:grpSpPr>
        <p:sp>
          <p:nvSpPr>
            <p:cNvPr id="49" name="Oval 48"/>
            <p:cNvSpPr/>
            <p:nvPr/>
          </p:nvSpPr>
          <p:spPr>
            <a:xfrm>
              <a:off x="2868830" y="39818"/>
              <a:ext cx="1564393" cy="1009834"/>
            </a:xfrm>
            <a:prstGeom prst="ellipse">
              <a:avLst/>
            </a:prstGeom>
            <a:solidFill>
              <a:srgbClr val="CADAA9"/>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55" name="Oval 4"/>
            <p:cNvSpPr/>
            <p:nvPr/>
          </p:nvSpPr>
          <p:spPr>
            <a:xfrm>
              <a:off x="3097104" y="187483"/>
              <a:ext cx="1107846" cy="714505"/>
            </a:xfrm>
            <a:prstGeom prst="rect">
              <a:avLst/>
            </a:prstGeom>
          </p:spPr>
          <p:style>
            <a:lnRef idx="0">
              <a:scrgbClr r="0" g="0" b="0"/>
            </a:lnRef>
            <a:fillRef idx="0">
              <a:scrgbClr r="0" g="0" b="0"/>
            </a:fillRef>
            <a:effectRef idx="0">
              <a:scrgbClr r="0" g="0" b="0"/>
            </a:effectRef>
            <a:fontRef idx="minor">
              <a:schemeClr val="lt1"/>
            </a:fontRef>
          </p:style>
          <p:txBody>
            <a:bodyPr lIns="17780" tIns="17780" rIns="17780" bIns="17780" spcCol="1270" anchor="ctr"/>
            <a:lstStyle/>
            <a:p>
              <a:pPr algn="ctr" defTabSz="622300" eaLnBrk="1" hangingPunct="1">
                <a:lnSpc>
                  <a:spcPct val="90000"/>
                </a:lnSpc>
                <a:spcAft>
                  <a:spcPct val="35000"/>
                </a:spcAft>
                <a:defRPr/>
              </a:pPr>
              <a:r>
                <a:rPr lang="en-US" sz="1400" b="1" dirty="0">
                  <a:solidFill>
                    <a:schemeClr val="tx1"/>
                  </a:solidFill>
                  <a:latin typeface="Calibri" pitchFamily="34" charset="0"/>
                  <a:cs typeface="Calibri" pitchFamily="34" charset="0"/>
                </a:rPr>
                <a:t>Student Achievement</a:t>
              </a:r>
            </a:p>
            <a:p>
              <a:pPr algn="ctr" defTabSz="622300" eaLnBrk="1" hangingPunct="1">
                <a:lnSpc>
                  <a:spcPct val="90000"/>
                </a:lnSpc>
                <a:spcAft>
                  <a:spcPct val="35000"/>
                </a:spcAft>
                <a:defRPr/>
              </a:pPr>
              <a:r>
                <a:rPr lang="en-US" sz="1400" b="1" dirty="0">
                  <a:solidFill>
                    <a:schemeClr val="tx1"/>
                  </a:solidFill>
                  <a:latin typeface="Calibri" pitchFamily="34" charset="0"/>
                  <a:cs typeface="Calibri" pitchFamily="34" charset="0"/>
                </a:rPr>
                <a:t>Index I</a:t>
              </a:r>
            </a:p>
          </p:txBody>
        </p:sp>
      </p:grpSp>
      <p:grpSp>
        <p:nvGrpSpPr>
          <p:cNvPr id="14342" name="Group 15"/>
          <p:cNvGrpSpPr>
            <a:grpSpLocks/>
          </p:cNvGrpSpPr>
          <p:nvPr/>
        </p:nvGrpSpPr>
        <p:grpSpPr bwMode="auto">
          <a:xfrm>
            <a:off x="7158038" y="3173413"/>
            <a:ext cx="1554162" cy="1009650"/>
            <a:chOff x="4852490" y="1518986"/>
            <a:chExt cx="1554856" cy="1009834"/>
          </a:xfrm>
        </p:grpSpPr>
        <p:sp>
          <p:nvSpPr>
            <p:cNvPr id="57" name="Oval 56"/>
            <p:cNvSpPr/>
            <p:nvPr/>
          </p:nvSpPr>
          <p:spPr>
            <a:xfrm>
              <a:off x="4852490" y="1518986"/>
              <a:ext cx="1554856" cy="1009834"/>
            </a:xfrm>
            <a:prstGeom prst="ellipse">
              <a:avLst/>
            </a:prstGeom>
            <a:solidFill>
              <a:srgbClr val="729FDC"/>
            </a:solidFill>
          </p:spPr>
          <p:style>
            <a:lnRef idx="2">
              <a:schemeClr val="lt1">
                <a:hueOff val="0"/>
                <a:satOff val="0"/>
                <a:lumOff val="0"/>
                <a:alphaOff val="0"/>
              </a:schemeClr>
            </a:lnRef>
            <a:fillRef idx="1">
              <a:scrgbClr r="0" g="0" b="0"/>
            </a:fillRef>
            <a:effectRef idx="0">
              <a:schemeClr val="accent2">
                <a:hueOff val="1560506"/>
                <a:satOff val="-1946"/>
                <a:lumOff val="458"/>
                <a:alphaOff val="0"/>
              </a:schemeClr>
            </a:effectRef>
            <a:fontRef idx="minor">
              <a:schemeClr val="lt1"/>
            </a:fontRef>
          </p:style>
        </p:sp>
        <p:sp>
          <p:nvSpPr>
            <p:cNvPr id="58" name="Oval 4"/>
            <p:cNvSpPr/>
            <p:nvPr/>
          </p:nvSpPr>
          <p:spPr>
            <a:xfrm>
              <a:off x="4938253" y="1666650"/>
              <a:ext cx="1383329" cy="714505"/>
            </a:xfrm>
            <a:prstGeom prst="rect">
              <a:avLst/>
            </a:prstGeom>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algn="ctr" defTabSz="711200" eaLnBrk="1" hangingPunct="1">
                <a:lnSpc>
                  <a:spcPct val="90000"/>
                </a:lnSpc>
                <a:spcAft>
                  <a:spcPct val="35000"/>
                </a:spcAft>
                <a:defRPr/>
              </a:pPr>
              <a:r>
                <a:rPr lang="en-US" sz="1400" b="1" dirty="0">
                  <a:solidFill>
                    <a:schemeClr val="tx1"/>
                  </a:solidFill>
                  <a:latin typeface="Calibri" pitchFamily="34" charset="0"/>
                  <a:cs typeface="Calibri" pitchFamily="34" charset="0"/>
                </a:rPr>
                <a:t>Student Progress</a:t>
              </a:r>
            </a:p>
            <a:p>
              <a:pPr algn="ctr" defTabSz="711200" eaLnBrk="1" hangingPunct="1">
                <a:lnSpc>
                  <a:spcPct val="90000"/>
                </a:lnSpc>
                <a:spcAft>
                  <a:spcPct val="35000"/>
                </a:spcAft>
                <a:defRPr/>
              </a:pPr>
              <a:r>
                <a:rPr lang="en-US" sz="1400" b="1" dirty="0">
                  <a:solidFill>
                    <a:schemeClr val="tx1"/>
                  </a:solidFill>
                  <a:latin typeface="Calibri" pitchFamily="34" charset="0"/>
                  <a:cs typeface="Calibri" pitchFamily="34" charset="0"/>
                </a:rPr>
                <a:t>Index 2</a:t>
              </a:r>
            </a:p>
          </p:txBody>
        </p:sp>
      </p:grpSp>
      <p:grpSp>
        <p:nvGrpSpPr>
          <p:cNvPr id="14343" name="Group 24"/>
          <p:cNvGrpSpPr>
            <a:grpSpLocks/>
          </p:cNvGrpSpPr>
          <p:nvPr/>
        </p:nvGrpSpPr>
        <p:grpSpPr bwMode="auto">
          <a:xfrm>
            <a:off x="5160963" y="4738688"/>
            <a:ext cx="1554162" cy="1009650"/>
            <a:chOff x="2868830" y="2960627"/>
            <a:chExt cx="1555181" cy="1009834"/>
          </a:xfrm>
        </p:grpSpPr>
        <p:sp>
          <p:nvSpPr>
            <p:cNvPr id="60" name="Oval 59"/>
            <p:cNvSpPr/>
            <p:nvPr/>
          </p:nvSpPr>
          <p:spPr>
            <a:xfrm>
              <a:off x="2868830" y="2960627"/>
              <a:ext cx="1555181" cy="1009834"/>
            </a:xfrm>
            <a:prstGeom prst="ellipse">
              <a:avLst/>
            </a:prstGeom>
            <a:solidFill>
              <a:srgbClr val="927AAD"/>
            </a:solidFill>
          </p:spPr>
          <p:style>
            <a:lnRef idx="2">
              <a:schemeClr val="lt1">
                <a:hueOff val="0"/>
                <a:satOff val="0"/>
                <a:lumOff val="0"/>
                <a:alphaOff val="0"/>
              </a:schemeClr>
            </a:lnRef>
            <a:fillRef idx="1">
              <a:scrgbClr r="0" g="0" b="0"/>
            </a:fillRef>
            <a:effectRef idx="0">
              <a:schemeClr val="accent2">
                <a:hueOff val="3121013"/>
                <a:satOff val="-3893"/>
                <a:lumOff val="915"/>
                <a:alphaOff val="0"/>
              </a:schemeClr>
            </a:effectRef>
            <a:fontRef idx="minor">
              <a:schemeClr val="lt1"/>
            </a:fontRef>
          </p:style>
        </p:sp>
        <p:sp>
          <p:nvSpPr>
            <p:cNvPr id="61" name="Oval 4"/>
            <p:cNvSpPr/>
            <p:nvPr/>
          </p:nvSpPr>
          <p:spPr>
            <a:xfrm>
              <a:off x="3097580" y="3108291"/>
              <a:ext cx="1107212" cy="714505"/>
            </a:xfrm>
            <a:prstGeom prst="rect">
              <a:avLst/>
            </a:prstGeom>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algn="ctr" defTabSz="711200" eaLnBrk="1" hangingPunct="1">
                <a:lnSpc>
                  <a:spcPct val="90000"/>
                </a:lnSpc>
                <a:spcAft>
                  <a:spcPct val="35000"/>
                </a:spcAft>
                <a:defRPr/>
              </a:pPr>
              <a:r>
                <a:rPr lang="en-US" sz="1400" b="1" dirty="0">
                  <a:solidFill>
                    <a:schemeClr val="tx1"/>
                  </a:solidFill>
                  <a:latin typeface="Calibri" pitchFamily="34" charset="0"/>
                  <a:cs typeface="Calibri" pitchFamily="34" charset="0"/>
                </a:rPr>
                <a:t>Closing Performance Gaps</a:t>
              </a:r>
            </a:p>
            <a:p>
              <a:pPr algn="ctr" defTabSz="711200" eaLnBrk="1" hangingPunct="1">
                <a:lnSpc>
                  <a:spcPct val="90000"/>
                </a:lnSpc>
                <a:spcAft>
                  <a:spcPct val="35000"/>
                </a:spcAft>
                <a:defRPr/>
              </a:pPr>
              <a:r>
                <a:rPr lang="en-US" sz="1400" b="1" dirty="0">
                  <a:solidFill>
                    <a:schemeClr val="tx1"/>
                  </a:solidFill>
                  <a:latin typeface="Calibri" pitchFamily="34" charset="0"/>
                  <a:cs typeface="Calibri" pitchFamily="34" charset="0"/>
                </a:rPr>
                <a:t>Index 3</a:t>
              </a:r>
            </a:p>
          </p:txBody>
        </p:sp>
      </p:grpSp>
      <p:grpSp>
        <p:nvGrpSpPr>
          <p:cNvPr id="14344" name="Group 28"/>
          <p:cNvGrpSpPr>
            <a:grpSpLocks/>
          </p:cNvGrpSpPr>
          <p:nvPr/>
        </p:nvGrpSpPr>
        <p:grpSpPr bwMode="auto">
          <a:xfrm>
            <a:off x="3038475" y="3163888"/>
            <a:ext cx="1554163" cy="1009650"/>
            <a:chOff x="677477" y="1519009"/>
            <a:chExt cx="1911475" cy="1009834"/>
          </a:xfrm>
        </p:grpSpPr>
        <p:sp>
          <p:nvSpPr>
            <p:cNvPr id="63" name="Oval 62"/>
            <p:cNvSpPr/>
            <p:nvPr/>
          </p:nvSpPr>
          <p:spPr>
            <a:xfrm>
              <a:off x="677477" y="1519009"/>
              <a:ext cx="1911475" cy="1009834"/>
            </a:xfrm>
            <a:prstGeom prst="ellipse">
              <a:avLst/>
            </a:prstGeom>
            <a:solidFill>
              <a:srgbClr val="CD736B"/>
            </a:solidFill>
          </p:spPr>
          <p:style>
            <a:lnRef idx="2">
              <a:schemeClr val="lt1">
                <a:hueOff val="0"/>
                <a:satOff val="0"/>
                <a:lumOff val="0"/>
                <a:alphaOff val="0"/>
              </a:schemeClr>
            </a:lnRef>
            <a:fillRef idx="1">
              <a:scrgbClr r="0" g="0" b="0"/>
            </a:fillRef>
            <a:effectRef idx="0">
              <a:schemeClr val="accent2">
                <a:hueOff val="4681519"/>
                <a:satOff val="-5839"/>
                <a:lumOff val="1373"/>
                <a:alphaOff val="0"/>
              </a:schemeClr>
            </a:effectRef>
            <a:fontRef idx="minor">
              <a:schemeClr val="lt1"/>
            </a:fontRef>
          </p:style>
        </p:sp>
        <p:sp>
          <p:nvSpPr>
            <p:cNvPr id="64" name="Oval 4"/>
            <p:cNvSpPr/>
            <p:nvPr/>
          </p:nvSpPr>
          <p:spPr>
            <a:xfrm>
              <a:off x="931299" y="1666673"/>
              <a:ext cx="1409688" cy="714505"/>
            </a:xfrm>
            <a:prstGeom prst="rect">
              <a:avLst/>
            </a:prstGeom>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algn="ctr" defTabSz="711200" eaLnBrk="1" hangingPunct="1">
                <a:lnSpc>
                  <a:spcPct val="90000"/>
                </a:lnSpc>
                <a:spcAft>
                  <a:spcPct val="35000"/>
                </a:spcAft>
                <a:defRPr/>
              </a:pPr>
              <a:r>
                <a:rPr lang="en-US" sz="1400" b="1" dirty="0">
                  <a:solidFill>
                    <a:schemeClr val="tx1"/>
                  </a:solidFill>
                  <a:latin typeface="Calibri" pitchFamily="34" charset="0"/>
                  <a:cs typeface="Calibri" pitchFamily="34" charset="0"/>
                </a:rPr>
                <a:t>Postsecondary Readiness</a:t>
              </a:r>
            </a:p>
            <a:p>
              <a:pPr algn="ctr" defTabSz="711200" eaLnBrk="1" hangingPunct="1">
                <a:lnSpc>
                  <a:spcPct val="90000"/>
                </a:lnSpc>
                <a:spcAft>
                  <a:spcPct val="35000"/>
                </a:spcAft>
                <a:defRPr/>
              </a:pPr>
              <a:r>
                <a:rPr lang="en-US" sz="1400" b="1" dirty="0">
                  <a:solidFill>
                    <a:schemeClr val="tx1"/>
                  </a:solidFill>
                  <a:latin typeface="Calibri" pitchFamily="34" charset="0"/>
                  <a:cs typeface="Calibri" pitchFamily="34" charset="0"/>
                </a:rPr>
                <a:t>Index 4</a:t>
              </a:r>
            </a:p>
          </p:txBody>
        </p:sp>
      </p:grpSp>
      <p:sp>
        <p:nvSpPr>
          <p:cNvPr id="65" name="Circular Arrow 64"/>
          <p:cNvSpPr/>
          <p:nvPr/>
        </p:nvSpPr>
        <p:spPr>
          <a:xfrm rot="1472403">
            <a:off x="6192838" y="2044700"/>
            <a:ext cx="1771650" cy="1536700"/>
          </a:xfrm>
          <a:prstGeom prst="circularArrow">
            <a:avLst>
              <a:gd name="adj1" fmla="val 12500"/>
              <a:gd name="adj2" fmla="val 1142319"/>
              <a:gd name="adj3" fmla="val 20457681"/>
              <a:gd name="adj4" fmla="val 14534864"/>
              <a:gd name="adj5" fmla="val 12500"/>
            </a:avLst>
          </a:prstGeom>
          <a:solidFill>
            <a:srgbClr val="CADA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chemeClr val="tx1"/>
              </a:solidFill>
            </a:endParaRPr>
          </a:p>
        </p:txBody>
      </p:sp>
      <p:sp>
        <p:nvSpPr>
          <p:cNvPr id="66" name="Circular Arrow 65"/>
          <p:cNvSpPr/>
          <p:nvPr/>
        </p:nvSpPr>
        <p:spPr>
          <a:xfrm rot="7341569">
            <a:off x="6269038" y="3508375"/>
            <a:ext cx="1771650" cy="1536700"/>
          </a:xfrm>
          <a:prstGeom prst="circularArrow">
            <a:avLst>
              <a:gd name="adj1" fmla="val 12500"/>
              <a:gd name="adj2" fmla="val 1142319"/>
              <a:gd name="adj3" fmla="val 20457681"/>
              <a:gd name="adj4" fmla="val 14534864"/>
              <a:gd name="adj5" fmla="val 12500"/>
            </a:avLst>
          </a:prstGeom>
          <a:solidFill>
            <a:srgbClr val="729F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chemeClr val="tx1"/>
              </a:solidFill>
            </a:endParaRPr>
          </a:p>
        </p:txBody>
      </p:sp>
      <p:sp>
        <p:nvSpPr>
          <p:cNvPr id="67" name="Circular Arrow 66"/>
          <p:cNvSpPr/>
          <p:nvPr/>
        </p:nvSpPr>
        <p:spPr>
          <a:xfrm rot="11558473">
            <a:off x="4016375" y="3597275"/>
            <a:ext cx="1770063" cy="1536700"/>
          </a:xfrm>
          <a:prstGeom prst="circularArrow">
            <a:avLst>
              <a:gd name="adj1" fmla="val 12500"/>
              <a:gd name="adj2" fmla="val 1142319"/>
              <a:gd name="adj3" fmla="val 20457681"/>
              <a:gd name="adj4" fmla="val 14534864"/>
              <a:gd name="adj5" fmla="val 12500"/>
            </a:avLst>
          </a:prstGeom>
          <a:solidFill>
            <a:srgbClr val="8B72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chemeClr val="tx1"/>
              </a:solidFill>
            </a:endParaRPr>
          </a:p>
        </p:txBody>
      </p:sp>
      <p:grpSp>
        <p:nvGrpSpPr>
          <p:cNvPr id="14348" name="Group 45"/>
          <p:cNvGrpSpPr>
            <a:grpSpLocks/>
          </p:cNvGrpSpPr>
          <p:nvPr/>
        </p:nvGrpSpPr>
        <p:grpSpPr bwMode="auto">
          <a:xfrm>
            <a:off x="4983163" y="3105150"/>
            <a:ext cx="1828800" cy="1152525"/>
            <a:chOff x="2686775" y="1456245"/>
            <a:chExt cx="1836670" cy="1151953"/>
          </a:xfrm>
        </p:grpSpPr>
        <p:sp>
          <p:nvSpPr>
            <p:cNvPr id="69" name="Oval 68"/>
            <p:cNvSpPr/>
            <p:nvPr/>
          </p:nvSpPr>
          <p:spPr>
            <a:xfrm>
              <a:off x="2686775" y="1456245"/>
              <a:ext cx="1836670" cy="1151953"/>
            </a:xfrm>
            <a:prstGeom prst="ellipse">
              <a:avLst/>
            </a:prstGeom>
            <a:solidFill>
              <a:srgbClr val="00206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0" name="Oval 4"/>
            <p:cNvSpPr/>
            <p:nvPr/>
          </p:nvSpPr>
          <p:spPr>
            <a:xfrm>
              <a:off x="2968971" y="1624436"/>
              <a:ext cx="1363154" cy="815570"/>
            </a:xfrm>
            <a:prstGeom prst="rect">
              <a:avLst/>
            </a:prstGeom>
          </p:spPr>
          <p:style>
            <a:lnRef idx="0">
              <a:scrgbClr r="0" g="0" b="0"/>
            </a:lnRef>
            <a:fillRef idx="0">
              <a:scrgbClr r="0" g="0" b="0"/>
            </a:fillRef>
            <a:effectRef idx="0">
              <a:scrgbClr r="0" g="0" b="0"/>
            </a:effectRef>
            <a:fontRef idx="minor">
              <a:schemeClr val="lt1"/>
            </a:fontRef>
          </p:style>
          <p:txBody>
            <a:bodyPr lIns="20320" tIns="20320" rIns="20320" bIns="20320" spcCol="1270" anchor="ctr"/>
            <a:lstStyle/>
            <a:p>
              <a:pPr algn="ctr" defTabSz="711200" eaLnBrk="1" hangingPunct="1">
                <a:lnSpc>
                  <a:spcPct val="90000"/>
                </a:lnSpc>
                <a:spcAft>
                  <a:spcPct val="35000"/>
                </a:spcAft>
                <a:defRPr/>
              </a:pPr>
              <a:r>
                <a:rPr lang="en-US" sz="1600" b="1" dirty="0">
                  <a:solidFill>
                    <a:schemeClr val="bg1"/>
                  </a:solidFill>
                  <a:latin typeface="Calibri" pitchFamily="34" charset="0"/>
                  <a:cs typeface="Calibri" pitchFamily="34" charset="0"/>
                </a:rPr>
                <a:t>Accountability System</a:t>
              </a:r>
            </a:p>
          </p:txBody>
        </p:sp>
      </p:grpSp>
      <p:sp>
        <p:nvSpPr>
          <p:cNvPr id="71" name="Circular Arrow 70"/>
          <p:cNvSpPr/>
          <p:nvPr/>
        </p:nvSpPr>
        <p:spPr>
          <a:xfrm rot="17572792">
            <a:off x="3693318" y="2158207"/>
            <a:ext cx="1770063" cy="1536700"/>
          </a:xfrm>
          <a:prstGeom prst="circularArrow">
            <a:avLst>
              <a:gd name="adj1" fmla="val 12500"/>
              <a:gd name="adj2" fmla="val 1142319"/>
              <a:gd name="adj3" fmla="val 20457681"/>
              <a:gd name="adj4" fmla="val 14534864"/>
              <a:gd name="adj5" fmla="val 12500"/>
            </a:avLst>
          </a:prstGeom>
          <a:solidFill>
            <a:srgbClr val="CD73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3"/>
          <p:cNvSpPr>
            <a:spLocks noGrp="1"/>
          </p:cNvSpPr>
          <p:nvPr>
            <p:ph type="title"/>
          </p:nvPr>
        </p:nvSpPr>
        <p:spPr>
          <a:xfrm>
            <a:off x="611188" y="428625"/>
            <a:ext cx="8275637" cy="869950"/>
          </a:xfrm>
        </p:spPr>
        <p:txBody>
          <a:bodyPr/>
          <a:lstStyle/>
          <a:p>
            <a:pPr eaLnBrk="1" hangingPunct="1">
              <a:lnSpc>
                <a:spcPts val="3200"/>
              </a:lnSpc>
            </a:pPr>
            <a:r>
              <a:rPr lang="en-US" sz="3000" b="1">
                <a:solidFill>
                  <a:schemeClr val="accent1"/>
                </a:solidFill>
                <a:latin typeface="Goudy Old Style" charset="0"/>
              </a:rPr>
              <a:t>Accountability Subset </a:t>
            </a:r>
          </a:p>
        </p:txBody>
      </p:sp>
      <p:sp>
        <p:nvSpPr>
          <p:cNvPr id="41987" name="Slide Number Placeholder 3"/>
          <p:cNvSpPr>
            <a:spLocks noGrp="1"/>
          </p:cNvSpPr>
          <p:nvPr>
            <p:ph type="sldNum" sz="quarter" idx="12"/>
          </p:nvPr>
        </p:nvSpPr>
        <p:spPr bwMode="auto">
          <a:noFill/>
          <a:ln>
            <a:miter lim="800000"/>
            <a:headEnd/>
            <a:tailEnd/>
          </a:ln>
        </p:spPr>
        <p:txBody>
          <a:bodyPr/>
          <a:lstStyle/>
          <a:p>
            <a:pPr>
              <a:lnSpc>
                <a:spcPct val="80000"/>
              </a:lnSpc>
            </a:pPr>
            <a:fld id="{0A61ADF8-6B19-4046-91C6-785CBD951DE1}" type="slidenum">
              <a:rPr lang="en-US" sz="1200"/>
              <a:pPr>
                <a:lnSpc>
                  <a:spcPct val="80000"/>
                </a:lnSpc>
              </a:pPr>
              <a:t>30</a:t>
            </a:fld>
            <a:endParaRPr lang="en-US" sz="1200"/>
          </a:p>
        </p:txBody>
      </p:sp>
      <p:graphicFrame>
        <p:nvGraphicFramePr>
          <p:cNvPr id="5" name="Table 4"/>
          <p:cNvGraphicFramePr>
            <a:graphicFrameLocks noGrp="1"/>
          </p:cNvGraphicFramePr>
          <p:nvPr/>
        </p:nvGraphicFramePr>
        <p:xfrm>
          <a:off x="696913" y="1828800"/>
          <a:ext cx="7870825" cy="1971675"/>
        </p:xfrm>
        <a:graphic>
          <a:graphicData uri="http://schemas.openxmlformats.org/drawingml/2006/table">
            <a:tbl>
              <a:tblPr/>
              <a:tblGrid>
                <a:gridCol w="3908425"/>
                <a:gridCol w="3962400"/>
              </a:tblGrid>
              <a:tr h="657225">
                <a:tc>
                  <a:txBody>
                    <a:bodyPr/>
                    <a:lstStyle/>
                    <a:p>
                      <a:pPr marL="0" marR="0" lvl="0" indent="0" algn="l" defTabSz="914400" rtl="0" eaLnBrk="1" fontAlgn="base" latinLnBrk="0" hangingPunct="1">
                        <a:lnSpc>
                          <a:spcPts val="2200"/>
                        </a:lnSpc>
                        <a:spcBef>
                          <a:spcPct val="0"/>
                        </a:spcBef>
                        <a:spcAft>
                          <a:spcPct val="0"/>
                        </a:spcAft>
                        <a:buClrTx/>
                        <a:buSzTx/>
                        <a:buFontTx/>
                        <a:buNone/>
                        <a:tabLst>
                          <a:tab pos="5943600" algn="r"/>
                        </a:tabLst>
                      </a:pPr>
                      <a:r>
                        <a:rPr kumimoji="0" lang="en-US" sz="1800" b="1" i="0" u="none" strike="noStrike" cap="none" normalizeH="0" baseline="0">
                          <a:ln>
                            <a:noFill/>
                          </a:ln>
                          <a:solidFill>
                            <a:schemeClr val="bg1"/>
                          </a:solidFill>
                          <a:effectLst/>
                          <a:latin typeface="Calibri" charset="0"/>
                          <a:ea typeface="Times" charset="0"/>
                          <a:cs typeface="Calibri" charset="0"/>
                        </a:rPr>
                        <a:t>STAAR results included in the subset of district/campus accountability</a:t>
                      </a:r>
                      <a:endParaRPr kumimoji="0" lang="en-US" sz="1800" b="1" i="0" u="none" strike="noStrike" cap="none" normalizeH="0" baseline="0">
                        <a:ln>
                          <a:noFill/>
                        </a:ln>
                        <a:solidFill>
                          <a:schemeClr val="bg1"/>
                        </a:solidFill>
                        <a:effectLst/>
                        <a:latin typeface="Calibri" charset="0"/>
                        <a:ea typeface="Times" charset="0"/>
                        <a:cs typeface="Times New Roman" charset="0"/>
                      </a:endParaRPr>
                    </a:p>
                  </a:txBody>
                  <a:tcPr marL="86245" marR="86245" marT="0" marB="0" anchor="ctr" horzOverflow="overflow">
                    <a:lnL w="12700"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tab pos="5943600" algn="r"/>
                        </a:tabLst>
                      </a:pPr>
                      <a:r>
                        <a:rPr kumimoji="0" lang="en-US" sz="1800" b="1" i="0" u="none" strike="noStrike" cap="none" normalizeH="0" baseline="0">
                          <a:ln>
                            <a:noFill/>
                          </a:ln>
                          <a:solidFill>
                            <a:schemeClr val="bg1"/>
                          </a:solidFill>
                          <a:effectLst/>
                          <a:latin typeface="Calibri" charset="0"/>
                          <a:ea typeface="Times" charset="0"/>
                          <a:cs typeface="Calibri" charset="0"/>
                        </a:rPr>
                        <a:t>If a student was enrolled in the </a:t>
                      </a:r>
                      <a:br>
                        <a:rPr kumimoji="0" lang="en-US" sz="1800" b="1" i="0" u="none" strike="noStrike" cap="none" normalizeH="0" baseline="0">
                          <a:ln>
                            <a:noFill/>
                          </a:ln>
                          <a:solidFill>
                            <a:schemeClr val="bg1"/>
                          </a:solidFill>
                          <a:effectLst/>
                          <a:latin typeface="Calibri" charset="0"/>
                          <a:ea typeface="Times" charset="0"/>
                          <a:cs typeface="Calibri" charset="0"/>
                        </a:rPr>
                      </a:br>
                      <a:r>
                        <a:rPr kumimoji="0" lang="en-US" sz="1800" b="1" i="0" u="none" strike="noStrike" cap="none" normalizeH="0" baseline="0">
                          <a:ln>
                            <a:noFill/>
                          </a:ln>
                          <a:solidFill>
                            <a:schemeClr val="bg1"/>
                          </a:solidFill>
                          <a:effectLst/>
                          <a:latin typeface="Calibri" charset="0"/>
                          <a:ea typeface="Times" charset="0"/>
                          <a:cs typeface="Calibri" charset="0"/>
                        </a:rPr>
                        <a:t>district/campus on this date:</a:t>
                      </a:r>
                      <a:endParaRPr kumimoji="0" lang="en-US" sz="1800" b="1" i="0" u="none" strike="noStrike" cap="none" normalizeH="0" baseline="0">
                        <a:ln>
                          <a:noFill/>
                        </a:ln>
                        <a:solidFill>
                          <a:schemeClr val="bg1"/>
                        </a:solidFill>
                        <a:effectLst/>
                        <a:latin typeface="Calibri" charset="0"/>
                        <a:ea typeface="Times" charset="0"/>
                        <a:cs typeface="Times New Roman" charset="0"/>
                      </a:endParaRPr>
                    </a:p>
                  </a:txBody>
                  <a:tcPr marL="86245" marR="86245" marT="0" marB="0" anchor="ctr" horzOverflow="overflow">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328613">
                <a:tc>
                  <a:txBody>
                    <a:bodyPr/>
                    <a:lstStyle/>
                    <a:p>
                      <a:pPr marL="0" marR="0" lvl="0" indent="0" algn="l" defTabSz="914400" rtl="0" eaLnBrk="1" fontAlgn="base" latinLnBrk="0" hangingPunct="1">
                        <a:lnSpc>
                          <a:spcPts val="2200"/>
                        </a:lnSpc>
                        <a:spcBef>
                          <a:spcPct val="0"/>
                        </a:spcBef>
                        <a:spcAft>
                          <a:spcPct val="0"/>
                        </a:spcAft>
                        <a:buClrTx/>
                        <a:buSzTx/>
                        <a:buFontTx/>
                        <a:buNone/>
                        <a:tabLst>
                          <a:tab pos="5943600" algn="r"/>
                        </a:tabLst>
                      </a:pPr>
                      <a:r>
                        <a:rPr kumimoji="0" lang="en-US" sz="1800" b="0" i="0" u="none" strike="noStrike" cap="none" normalizeH="0" baseline="0">
                          <a:ln>
                            <a:noFill/>
                          </a:ln>
                          <a:solidFill>
                            <a:schemeClr val="tx1"/>
                          </a:solidFill>
                          <a:effectLst/>
                          <a:latin typeface="Calibri" charset="0"/>
                          <a:ea typeface="Times" charset="0"/>
                          <a:cs typeface="Calibri" charset="0"/>
                        </a:rPr>
                        <a:t>EOC summer 2013 administration</a:t>
                      </a:r>
                      <a:endParaRPr kumimoji="0" lang="en-US" sz="1800" b="1" i="0" u="none" strike="noStrike" cap="none" normalizeH="0" baseline="0">
                        <a:ln>
                          <a:noFill/>
                        </a:ln>
                        <a:solidFill>
                          <a:schemeClr val="tx1"/>
                        </a:solidFill>
                        <a:effectLst/>
                        <a:latin typeface="Calibri" charset="0"/>
                        <a:ea typeface="Times" charset="0"/>
                        <a:cs typeface="Times New Roman" charset="0"/>
                      </a:endParaRPr>
                    </a:p>
                  </a:txBody>
                  <a:tcPr marL="86245" marR="86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tab pos="5943600" algn="r"/>
                        </a:tabLst>
                      </a:pPr>
                      <a:r>
                        <a:rPr kumimoji="0" lang="en-US" sz="1800" b="0" i="0" u="none" strike="noStrike" cap="none" normalizeH="0" baseline="0">
                          <a:ln>
                            <a:noFill/>
                          </a:ln>
                          <a:solidFill>
                            <a:schemeClr val="tx1"/>
                          </a:solidFill>
                          <a:effectLst/>
                          <a:latin typeface="Calibri" charset="0"/>
                          <a:ea typeface="Times" charset="0"/>
                          <a:cs typeface="Calibri" charset="0"/>
                        </a:rPr>
                        <a:t>Fall 2012 enrollment snapshot</a:t>
                      </a:r>
                      <a:endParaRPr kumimoji="0" lang="en-US" sz="1800" b="1" i="0" u="none" strike="noStrike" cap="none" normalizeH="0" baseline="0">
                        <a:ln>
                          <a:noFill/>
                        </a:ln>
                        <a:solidFill>
                          <a:schemeClr val="tx1"/>
                        </a:solidFill>
                        <a:effectLst/>
                        <a:latin typeface="Calibri" charset="0"/>
                        <a:ea typeface="Times" charset="0"/>
                        <a:cs typeface="Times New Roman" charset="0"/>
                      </a:endParaRPr>
                    </a:p>
                  </a:txBody>
                  <a:tcPr marL="86245" marR="86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1" fontAlgn="base" latinLnBrk="0" hangingPunct="1">
                        <a:lnSpc>
                          <a:spcPts val="2200"/>
                        </a:lnSpc>
                        <a:spcBef>
                          <a:spcPct val="0"/>
                        </a:spcBef>
                        <a:spcAft>
                          <a:spcPct val="0"/>
                        </a:spcAft>
                        <a:buClrTx/>
                        <a:buSzTx/>
                        <a:buFontTx/>
                        <a:buNone/>
                        <a:tabLst>
                          <a:tab pos="5943600" algn="r"/>
                        </a:tabLst>
                      </a:pPr>
                      <a:r>
                        <a:rPr kumimoji="0" lang="en-US" sz="1800" b="0" i="0" u="none" strike="noStrike" cap="none" normalizeH="0" baseline="0">
                          <a:ln>
                            <a:noFill/>
                          </a:ln>
                          <a:solidFill>
                            <a:schemeClr val="tx1"/>
                          </a:solidFill>
                          <a:effectLst/>
                          <a:latin typeface="Calibri" charset="0"/>
                          <a:ea typeface="Times" charset="0"/>
                          <a:cs typeface="Calibri" charset="0"/>
                        </a:rPr>
                        <a:t>EOC fall 2013 administration</a:t>
                      </a:r>
                      <a:endParaRPr kumimoji="0" lang="en-US" sz="1800" b="1" i="0" u="none" strike="noStrike" cap="none" normalizeH="0" baseline="0">
                        <a:ln>
                          <a:noFill/>
                        </a:ln>
                        <a:solidFill>
                          <a:schemeClr val="tx1"/>
                        </a:solidFill>
                        <a:effectLst/>
                        <a:latin typeface="Calibri" charset="0"/>
                        <a:ea typeface="Times" charset="0"/>
                        <a:cs typeface="Times New Roman" charset="0"/>
                      </a:endParaRPr>
                    </a:p>
                  </a:txBody>
                  <a:tcPr marL="86245" marR="86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ts val="2200"/>
                        </a:lnSpc>
                        <a:spcBef>
                          <a:spcPct val="0"/>
                        </a:spcBef>
                        <a:spcAft>
                          <a:spcPct val="0"/>
                        </a:spcAft>
                        <a:buClrTx/>
                        <a:buSzTx/>
                        <a:buFontTx/>
                        <a:buNone/>
                        <a:tabLst>
                          <a:tab pos="5943600" algn="r"/>
                        </a:tabLst>
                      </a:pPr>
                      <a:r>
                        <a:rPr kumimoji="0" lang="en-US" sz="1800" b="0" i="0" u="none" strike="noStrike" cap="none" normalizeH="0" baseline="0">
                          <a:ln>
                            <a:noFill/>
                          </a:ln>
                          <a:solidFill>
                            <a:schemeClr val="tx1"/>
                          </a:solidFill>
                          <a:effectLst/>
                          <a:latin typeface="Calibri" charset="0"/>
                          <a:ea typeface="Times" charset="0"/>
                          <a:cs typeface="Calibri" charset="0"/>
                        </a:rPr>
                        <a:t>Fall 2013 enrollment snapshot</a:t>
                      </a:r>
                      <a:endParaRPr kumimoji="0" lang="en-US" sz="1800" b="1" i="0" u="none" strike="noStrike" cap="none" normalizeH="0" baseline="0">
                        <a:ln>
                          <a:noFill/>
                        </a:ln>
                        <a:solidFill>
                          <a:schemeClr val="tx1"/>
                        </a:solidFill>
                        <a:effectLst/>
                        <a:latin typeface="Calibri" charset="0"/>
                        <a:ea typeface="Times" charset="0"/>
                        <a:cs typeface="Times New Roman" charset="0"/>
                      </a:endParaRPr>
                    </a:p>
                  </a:txBody>
                  <a:tcPr marL="86245" marR="86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1" fontAlgn="base" latinLnBrk="0" hangingPunct="1">
                        <a:lnSpc>
                          <a:spcPts val="2200"/>
                        </a:lnSpc>
                        <a:spcBef>
                          <a:spcPct val="0"/>
                        </a:spcBef>
                        <a:spcAft>
                          <a:spcPct val="0"/>
                        </a:spcAft>
                        <a:buClrTx/>
                        <a:buSzTx/>
                        <a:buFontTx/>
                        <a:buNone/>
                        <a:tabLst>
                          <a:tab pos="5943600" algn="r"/>
                        </a:tabLst>
                      </a:pPr>
                      <a:r>
                        <a:rPr kumimoji="0" lang="en-US" sz="1800" b="0" i="0" u="none" strike="noStrike" cap="none" normalizeH="0" baseline="0">
                          <a:ln>
                            <a:noFill/>
                          </a:ln>
                          <a:solidFill>
                            <a:schemeClr val="tx1"/>
                          </a:solidFill>
                          <a:effectLst/>
                          <a:latin typeface="Calibri" charset="0"/>
                          <a:ea typeface="Times" charset="0"/>
                          <a:cs typeface="Calibri" charset="0"/>
                        </a:rPr>
                        <a:t>EOC spring 2014 administration</a:t>
                      </a:r>
                      <a:endParaRPr kumimoji="0" lang="en-US" sz="1800" b="1" i="0" u="none" strike="noStrike" cap="none" normalizeH="0" baseline="0">
                        <a:ln>
                          <a:noFill/>
                        </a:ln>
                        <a:solidFill>
                          <a:schemeClr val="tx1"/>
                        </a:solidFill>
                        <a:effectLst/>
                        <a:latin typeface="Calibri" charset="0"/>
                        <a:ea typeface="Times" charset="0"/>
                        <a:cs typeface="Times New Roman" charset="0"/>
                      </a:endParaRPr>
                    </a:p>
                  </a:txBody>
                  <a:tcPr marL="86245" marR="86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vMerge="1">
                  <a:txBody>
                    <a:bodyPr/>
                    <a:lstStyle/>
                    <a:p>
                      <a:endParaRPr lang="en-US"/>
                    </a:p>
                  </a:txBody>
                  <a:tcPr/>
                </a:tc>
              </a:tr>
              <a:tr h="328613">
                <a:tc>
                  <a:txBody>
                    <a:bodyPr/>
                    <a:lstStyle/>
                    <a:p>
                      <a:pPr marL="0" marR="0" lvl="0" indent="4763" algn="l" defTabSz="914400" rtl="0" eaLnBrk="1" fontAlgn="base" latinLnBrk="0" hangingPunct="1">
                        <a:lnSpc>
                          <a:spcPts val="2200"/>
                        </a:lnSpc>
                        <a:spcBef>
                          <a:spcPct val="0"/>
                        </a:spcBef>
                        <a:spcAft>
                          <a:spcPct val="0"/>
                        </a:spcAft>
                        <a:buClrTx/>
                        <a:buSzTx/>
                        <a:buFont typeface="Symbol" charset="2"/>
                        <a:buNone/>
                        <a:tabLst>
                          <a:tab pos="5943600" algn="r"/>
                        </a:tabLst>
                      </a:pPr>
                      <a:r>
                        <a:rPr kumimoji="0" lang="en-US" sz="1800" b="0" i="0" u="none" strike="noStrike" cap="none" normalizeH="0" baseline="0">
                          <a:ln>
                            <a:noFill/>
                          </a:ln>
                          <a:solidFill>
                            <a:schemeClr val="tx1"/>
                          </a:solidFill>
                          <a:effectLst/>
                          <a:latin typeface="Calibri" charset="0"/>
                          <a:ea typeface="Times" charset="0"/>
                          <a:cs typeface="Calibri" charset="0"/>
                        </a:rPr>
                        <a:t>Grades 3-8 spring 2014 administration</a:t>
                      </a:r>
                      <a:endParaRPr kumimoji="0" lang="en-US" sz="1800" b="1" i="0" u="none" strike="noStrike" cap="none" normalizeH="0" baseline="0">
                        <a:ln>
                          <a:noFill/>
                        </a:ln>
                        <a:solidFill>
                          <a:schemeClr val="tx1"/>
                        </a:solidFill>
                        <a:effectLst/>
                        <a:latin typeface="Calibri" charset="0"/>
                        <a:ea typeface="Times" charset="0"/>
                        <a:cs typeface="Times New Roman" charset="0"/>
                      </a:endParaRPr>
                    </a:p>
                  </a:txBody>
                  <a:tcPr marL="86245" marR="86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v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3"/>
          <p:cNvSpPr>
            <a:spLocks noGrp="1"/>
          </p:cNvSpPr>
          <p:nvPr>
            <p:ph type="title"/>
          </p:nvPr>
        </p:nvSpPr>
        <p:spPr>
          <a:xfrm>
            <a:off x="639763" y="361950"/>
            <a:ext cx="8061325" cy="869950"/>
          </a:xfrm>
        </p:spPr>
        <p:txBody>
          <a:bodyPr/>
          <a:lstStyle/>
          <a:p>
            <a:pPr eaLnBrk="1" hangingPunct="1">
              <a:lnSpc>
                <a:spcPts val="3200"/>
              </a:lnSpc>
            </a:pPr>
            <a:r>
              <a:rPr lang="en-US" sz="3000" b="1">
                <a:solidFill>
                  <a:schemeClr val="accent1"/>
                </a:solidFill>
                <a:latin typeface="Goudy Old Style" charset="0"/>
              </a:rPr>
              <a:t>2014 AEA Campus Registration</a:t>
            </a:r>
          </a:p>
        </p:txBody>
      </p:sp>
      <p:sp>
        <p:nvSpPr>
          <p:cNvPr id="43011" name="Slide Number Placeholder 3"/>
          <p:cNvSpPr>
            <a:spLocks noGrp="1"/>
          </p:cNvSpPr>
          <p:nvPr>
            <p:ph type="sldNum" sz="quarter" idx="12"/>
          </p:nvPr>
        </p:nvSpPr>
        <p:spPr bwMode="auto">
          <a:noFill/>
          <a:ln>
            <a:miter lim="800000"/>
            <a:headEnd/>
            <a:tailEnd/>
          </a:ln>
        </p:spPr>
        <p:txBody>
          <a:bodyPr/>
          <a:lstStyle/>
          <a:p>
            <a:pPr>
              <a:lnSpc>
                <a:spcPct val="80000"/>
              </a:lnSpc>
            </a:pPr>
            <a:fld id="{1B495648-054F-E946-B143-4247DB67B490}" type="slidenum">
              <a:rPr lang="en-US" sz="1200"/>
              <a:pPr>
                <a:lnSpc>
                  <a:spcPct val="80000"/>
                </a:lnSpc>
              </a:pPr>
              <a:t>31</a:t>
            </a:fld>
            <a:endParaRPr lang="en-US" sz="1200"/>
          </a:p>
        </p:txBody>
      </p:sp>
      <p:sp>
        <p:nvSpPr>
          <p:cNvPr id="45060" name="Rectangle 9"/>
          <p:cNvSpPr>
            <a:spLocks noChangeArrowheads="1"/>
          </p:cNvSpPr>
          <p:nvPr/>
        </p:nvSpPr>
        <p:spPr bwMode="auto">
          <a:xfrm>
            <a:off x="674688" y="1695450"/>
            <a:ext cx="8007350" cy="3600450"/>
          </a:xfrm>
          <a:prstGeom prst="rect">
            <a:avLst/>
          </a:prstGeom>
          <a:noFill/>
          <a:ln w="9525">
            <a:noFill/>
            <a:miter lim="800000"/>
            <a:headEnd/>
            <a:tailEnd/>
          </a:ln>
        </p:spPr>
        <p:txBody>
          <a:bodyPr>
            <a:prstTxWarp prst="textNoShape">
              <a:avLst/>
            </a:prstTxWarp>
            <a:spAutoFit/>
          </a:bodyPr>
          <a:lstStyle/>
          <a:p>
            <a:pPr marL="285750" lvl="1" indent="-285750" eaLnBrk="1" hangingPunct="1">
              <a:lnSpc>
                <a:spcPts val="2200"/>
              </a:lnSpc>
              <a:buClr>
                <a:srgbClr val="C45816"/>
              </a:buClr>
              <a:buSzPct val="125000"/>
              <a:buFont typeface="Wingdings" charset="2"/>
              <a:buChar char="§"/>
            </a:pPr>
            <a:r>
              <a:rPr lang="en-US" sz="1800">
                <a:latin typeface="Calibri" charset="0"/>
              </a:rPr>
              <a:t>AEA campus registration occurred April 1 – April 15, 2014, via the TEASE Accountability website.</a:t>
            </a:r>
          </a:p>
          <a:p>
            <a:pPr marL="285750" lvl="1" indent="-285750" eaLnBrk="1" hangingPunct="1">
              <a:lnSpc>
                <a:spcPts val="2200"/>
              </a:lnSpc>
              <a:buClr>
                <a:srgbClr val="C45816"/>
              </a:buClr>
              <a:buSzPct val="125000"/>
              <a:buFont typeface="Wingdings" charset="2"/>
              <a:buChar char="§"/>
            </a:pPr>
            <a:endParaRPr lang="en-US" sz="1800">
              <a:latin typeface="Calibri" charset="0"/>
            </a:endParaRPr>
          </a:p>
          <a:p>
            <a:pPr marL="285750" lvl="1" indent="-285750" eaLnBrk="1" hangingPunct="1">
              <a:lnSpc>
                <a:spcPts val="2200"/>
              </a:lnSpc>
              <a:buClr>
                <a:srgbClr val="C45816"/>
              </a:buClr>
              <a:buSzPct val="125000"/>
              <a:buFont typeface="Wingdings" charset="2"/>
              <a:buChar char="§"/>
            </a:pPr>
            <a:r>
              <a:rPr lang="en-US" sz="1800">
                <a:latin typeface="Calibri" charset="0"/>
              </a:rPr>
              <a:t>Alternative education campuses (AECs) rated under 2013 AEA procedures qualified for automatic re-registration, subject to meeting certain criteria:</a:t>
            </a:r>
          </a:p>
          <a:p>
            <a:pPr marL="285750" lvl="1" indent="-285750" eaLnBrk="1" hangingPunct="1">
              <a:lnSpc>
                <a:spcPts val="2200"/>
              </a:lnSpc>
              <a:buClr>
                <a:srgbClr val="C45816"/>
              </a:buClr>
              <a:buSzPct val="150000"/>
            </a:pPr>
            <a:endParaRPr lang="en-US" sz="1800">
              <a:latin typeface="Calibri" charset="0"/>
            </a:endParaRPr>
          </a:p>
          <a:p>
            <a:pPr marL="285750" lvl="1" indent="-285750" eaLnBrk="1" hangingPunct="1">
              <a:lnSpc>
                <a:spcPts val="2200"/>
              </a:lnSpc>
              <a:spcAft>
                <a:spcPts val="400"/>
              </a:spcAft>
              <a:buClr>
                <a:schemeClr val="accent1"/>
              </a:buClr>
              <a:buSzPct val="60000"/>
              <a:buFont typeface="Wingdings 2" charset="2"/>
              <a:buChar char=""/>
            </a:pPr>
            <a:r>
              <a:rPr lang="en-US" sz="1800">
                <a:latin typeface="Calibri" charset="0"/>
              </a:rPr>
              <a:t>Each campus must have at least 75% at-risk student enrollment as verified </a:t>
            </a:r>
            <a:br>
              <a:rPr lang="en-US" sz="1800">
                <a:latin typeface="Calibri" charset="0"/>
              </a:rPr>
            </a:br>
            <a:r>
              <a:rPr lang="en-US" sz="1800">
                <a:latin typeface="Calibri" charset="0"/>
              </a:rPr>
              <a:t>by current-year PEIMS fall enrollment data;</a:t>
            </a:r>
          </a:p>
          <a:p>
            <a:pPr marL="285750" lvl="1" indent="-285750" eaLnBrk="1" hangingPunct="1">
              <a:lnSpc>
                <a:spcPts val="2200"/>
              </a:lnSpc>
              <a:spcAft>
                <a:spcPts val="400"/>
              </a:spcAft>
              <a:buClr>
                <a:schemeClr val="accent1"/>
              </a:buClr>
              <a:buSzPct val="60000"/>
              <a:buFont typeface="Wingdings 2" charset="2"/>
              <a:buChar char=""/>
            </a:pPr>
            <a:r>
              <a:rPr lang="en-US" sz="1800">
                <a:latin typeface="Calibri" charset="0"/>
              </a:rPr>
              <a:t>For campuses with less than 75% at-risk student enrollment, prior-year PEIMS data may be used to qualify;</a:t>
            </a:r>
          </a:p>
          <a:p>
            <a:pPr marL="285750" lvl="1" indent="-285750" eaLnBrk="1" hangingPunct="1">
              <a:lnSpc>
                <a:spcPts val="2200"/>
              </a:lnSpc>
              <a:spcAft>
                <a:spcPts val="400"/>
              </a:spcAft>
              <a:buClr>
                <a:schemeClr val="accent1"/>
              </a:buClr>
              <a:buSzPct val="60000"/>
              <a:buFont typeface="Wingdings 2" charset="2"/>
              <a:buChar char=""/>
            </a:pPr>
            <a:r>
              <a:rPr lang="en-US" sz="1800">
                <a:latin typeface="Calibri" charset="0"/>
              </a:rPr>
              <a:t>Each campus must have at least 50% of students enrolled in grades 6-12; and </a:t>
            </a:r>
          </a:p>
          <a:p>
            <a:pPr marL="285750" lvl="1" indent="-285750" eaLnBrk="1" hangingPunct="1">
              <a:lnSpc>
                <a:spcPts val="2200"/>
              </a:lnSpc>
              <a:spcAft>
                <a:spcPts val="400"/>
              </a:spcAft>
              <a:buClr>
                <a:schemeClr val="accent1"/>
              </a:buClr>
              <a:buSzPct val="60000"/>
              <a:buFont typeface="Wingdings 2" charset="2"/>
              <a:buChar char=""/>
            </a:pPr>
            <a:r>
              <a:rPr lang="en-US" sz="1800">
                <a:latin typeface="Calibri" charset="0"/>
              </a:rPr>
              <a:t>AEA registration expanded to include dropout recovery schools.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367213" y="5214938"/>
            <a:ext cx="4625975" cy="685800"/>
          </a:xfrm>
          <a:prstGeom prst="rect">
            <a:avLst/>
          </a:prstGeom>
          <a:solidFill>
            <a:schemeClr val="accent1">
              <a:lumMod val="20000"/>
              <a:lumOff val="80000"/>
            </a:schemeClr>
          </a:solidFill>
        </p:spPr>
        <p:txBody>
          <a:bodyPr lIns="27432" tIns="27432" rIns="27432" bIns="27432">
            <a:prstTxWarp prst="textNoShape">
              <a:avLst/>
            </a:prstTxWarp>
            <a:spAutoFit/>
          </a:bodyPr>
          <a:lstStyle/>
          <a:p>
            <a:pPr algn="ctr" eaLnBrk="1" hangingPunct="1">
              <a:buClr>
                <a:srgbClr val="C45816"/>
              </a:buClr>
              <a:buSzPct val="150000"/>
            </a:pPr>
            <a:endParaRPr lang="en-US" sz="1200">
              <a:latin typeface="Calibri" charset="0"/>
            </a:endParaRPr>
          </a:p>
          <a:p>
            <a:pPr algn="ctr" eaLnBrk="1" hangingPunct="1">
              <a:buClr>
                <a:srgbClr val="C45816"/>
              </a:buClr>
              <a:buSzPct val="150000"/>
            </a:pPr>
            <a:endParaRPr lang="en-US" sz="1200">
              <a:latin typeface="Calibri" charset="0"/>
            </a:endParaRPr>
          </a:p>
          <a:p>
            <a:pPr algn="ctr" eaLnBrk="1" hangingPunct="1">
              <a:buClr>
                <a:srgbClr val="C45816"/>
              </a:buClr>
              <a:buSzPct val="150000"/>
            </a:pPr>
            <a:endParaRPr lang="en-US" sz="1200">
              <a:latin typeface="Calibri" charset="0"/>
            </a:endParaRPr>
          </a:p>
        </p:txBody>
      </p:sp>
      <p:sp>
        <p:nvSpPr>
          <p:cNvPr id="12" name="Rectangle 11"/>
          <p:cNvSpPr/>
          <p:nvPr/>
        </p:nvSpPr>
        <p:spPr>
          <a:xfrm>
            <a:off x="4343400" y="4116388"/>
            <a:ext cx="4627563" cy="609600"/>
          </a:xfrm>
          <a:prstGeom prst="rect">
            <a:avLst/>
          </a:prstGeom>
          <a:solidFill>
            <a:schemeClr val="accent1">
              <a:lumMod val="20000"/>
              <a:lumOff val="80000"/>
            </a:schemeClr>
          </a:solidFill>
        </p:spPr>
        <p:txBody>
          <a:bodyPr lIns="27432" tIns="27432" rIns="27432" bIns="27432">
            <a:prstTxWarp prst="textNoShape">
              <a:avLst/>
            </a:prstTxWarp>
            <a:spAutoFit/>
          </a:bodyPr>
          <a:lstStyle/>
          <a:p>
            <a:pPr algn="ctr" eaLnBrk="1" hangingPunct="1">
              <a:buClr>
                <a:srgbClr val="C45816"/>
              </a:buClr>
              <a:buSzPct val="150000"/>
            </a:pPr>
            <a:endParaRPr lang="en-US" sz="1200">
              <a:latin typeface="Calibri" charset="0"/>
            </a:endParaRPr>
          </a:p>
          <a:p>
            <a:pPr algn="ctr" eaLnBrk="1" hangingPunct="1">
              <a:buClr>
                <a:srgbClr val="C45816"/>
              </a:buClr>
              <a:buSzPct val="150000"/>
            </a:pPr>
            <a:endParaRPr lang="en-US" sz="1200">
              <a:latin typeface="Calibri" charset="0"/>
            </a:endParaRPr>
          </a:p>
          <a:p>
            <a:pPr algn="ctr" eaLnBrk="1" hangingPunct="1">
              <a:buClr>
                <a:srgbClr val="C45816"/>
              </a:buClr>
              <a:buSzPct val="150000"/>
            </a:pPr>
            <a:endParaRPr lang="en-US" sz="1200">
              <a:latin typeface="Calibri" charset="0"/>
            </a:endParaRPr>
          </a:p>
        </p:txBody>
      </p:sp>
      <p:sp>
        <p:nvSpPr>
          <p:cNvPr id="13" name="Rectangle 12"/>
          <p:cNvSpPr/>
          <p:nvPr/>
        </p:nvSpPr>
        <p:spPr>
          <a:xfrm>
            <a:off x="4346575" y="2757488"/>
            <a:ext cx="4625975" cy="239712"/>
          </a:xfrm>
          <a:prstGeom prst="rect">
            <a:avLst/>
          </a:prstGeom>
          <a:solidFill>
            <a:schemeClr val="accent1">
              <a:lumMod val="20000"/>
              <a:lumOff val="80000"/>
            </a:schemeClr>
          </a:solidFill>
        </p:spPr>
        <p:txBody>
          <a:bodyPr lIns="27432" tIns="27432" rIns="27432" bIns="27432">
            <a:spAutoFit/>
          </a:bodyPr>
          <a:lstStyle/>
          <a:p>
            <a:pPr algn="ctr" eaLnBrk="1" hangingPunct="1">
              <a:buClr>
                <a:srgbClr val="C45816"/>
              </a:buClr>
              <a:buSzPct val="150000"/>
              <a:defRPr/>
            </a:pPr>
            <a:endParaRPr lang="en-US" sz="1200" dirty="0">
              <a:latin typeface="Calibri" pitchFamily="34" charset="0"/>
              <a:ea typeface="ＭＳ Ｐゴシック" panose="020B0600070205080204" pitchFamily="34" charset="-128"/>
              <a:cs typeface="+mn-cs"/>
            </a:endParaRPr>
          </a:p>
        </p:txBody>
      </p:sp>
      <p:sp>
        <p:nvSpPr>
          <p:cNvPr id="44037" name="Slide Number Placeholder 4"/>
          <p:cNvSpPr>
            <a:spLocks noGrp="1"/>
          </p:cNvSpPr>
          <p:nvPr>
            <p:ph type="sldNum" sz="quarter" idx="12"/>
          </p:nvPr>
        </p:nvSpPr>
        <p:spPr bwMode="auto">
          <a:noFill/>
          <a:ln>
            <a:miter lim="800000"/>
            <a:headEnd/>
            <a:tailEnd/>
          </a:ln>
        </p:spPr>
        <p:txBody>
          <a:bodyPr/>
          <a:lstStyle/>
          <a:p>
            <a:pPr>
              <a:lnSpc>
                <a:spcPct val="80000"/>
              </a:lnSpc>
            </a:pPr>
            <a:fld id="{28A446D7-6567-6C4E-AAC2-5E0BF118E1FA}" type="slidenum">
              <a:rPr lang="en-US" sz="1200"/>
              <a:pPr>
                <a:lnSpc>
                  <a:spcPct val="80000"/>
                </a:lnSpc>
              </a:pPr>
              <a:t>32</a:t>
            </a:fld>
            <a:endParaRPr lang="en-US" sz="1200"/>
          </a:p>
        </p:txBody>
      </p:sp>
      <p:sp>
        <p:nvSpPr>
          <p:cNvPr id="44038" name="Text Placeholder 5"/>
          <p:cNvSpPr txBox="1">
            <a:spLocks/>
          </p:cNvSpPr>
          <p:nvPr/>
        </p:nvSpPr>
        <p:spPr bwMode="auto">
          <a:xfrm>
            <a:off x="238125" y="6018213"/>
            <a:ext cx="6913563" cy="531812"/>
          </a:xfrm>
          <a:prstGeom prst="rect">
            <a:avLst/>
          </a:prstGeom>
          <a:noFill/>
          <a:ln w="9525">
            <a:noFill/>
            <a:miter lim="800000"/>
            <a:headEnd/>
            <a:tailEnd/>
          </a:ln>
        </p:spPr>
        <p:txBody>
          <a:bodyPr>
            <a:prstTxWarp prst="textNoShape">
              <a:avLst/>
            </a:prstTxWarp>
          </a:bodyPr>
          <a:lstStyle/>
          <a:p>
            <a:pPr eaLnBrk="1" hangingPunct="1">
              <a:buFont typeface="Wingdings 3" charset="2"/>
              <a:buNone/>
            </a:pPr>
            <a:r>
              <a:rPr lang="en-US" sz="1200" b="1">
                <a:latin typeface="Calibri" charset="0"/>
                <a:ea typeface="Arial" charset="0"/>
                <a:cs typeface="Arial" charset="0"/>
              </a:rPr>
              <a:t>Per Texas Education Code (TEC) §39.201, alternative education campuses (AECs)</a:t>
            </a:r>
          </a:p>
          <a:p>
            <a:pPr eaLnBrk="1" hangingPunct="1">
              <a:buFont typeface="Wingdings 3" charset="2"/>
              <a:buNone/>
            </a:pPr>
            <a:r>
              <a:rPr lang="en-US" sz="1200" b="1">
                <a:latin typeface="Calibri" charset="0"/>
                <a:ea typeface="Arial" charset="0"/>
                <a:cs typeface="Arial" charset="0"/>
              </a:rPr>
              <a:t>evaluated under AEA provisions are not eligible for distinction designations.</a:t>
            </a:r>
          </a:p>
          <a:p>
            <a:pPr eaLnBrk="1" hangingPunct="1">
              <a:lnSpc>
                <a:spcPts val="2400"/>
              </a:lnSpc>
              <a:buFont typeface="Wingdings 3" charset="2"/>
              <a:buNone/>
            </a:pPr>
            <a:endParaRPr lang="en-US" sz="1900">
              <a:latin typeface="Calibri" charset="0"/>
              <a:ea typeface="Arial" charset="0"/>
              <a:cs typeface="Arial" charset="0"/>
            </a:endParaRPr>
          </a:p>
          <a:p>
            <a:pPr eaLnBrk="1" hangingPunct="1">
              <a:lnSpc>
                <a:spcPts val="2300"/>
              </a:lnSpc>
            </a:pPr>
            <a:endParaRPr lang="en-US" sz="1900">
              <a:latin typeface="Calibri" charset="0"/>
              <a:ea typeface="Arial" charset="0"/>
              <a:cs typeface="Arial" charset="0"/>
            </a:endParaRPr>
          </a:p>
        </p:txBody>
      </p:sp>
      <p:sp>
        <p:nvSpPr>
          <p:cNvPr id="44039" name="Rectangle 2"/>
          <p:cNvSpPr>
            <a:spLocks noChangeArrowheads="1"/>
          </p:cNvSpPr>
          <p:nvPr/>
        </p:nvSpPr>
        <p:spPr bwMode="auto">
          <a:xfrm>
            <a:off x="658813" y="515938"/>
            <a:ext cx="8167687" cy="554037"/>
          </a:xfrm>
          <a:prstGeom prst="rect">
            <a:avLst/>
          </a:prstGeom>
          <a:noFill/>
          <a:ln w="9525">
            <a:noFill/>
            <a:miter lim="800000"/>
            <a:headEnd/>
            <a:tailEnd/>
          </a:ln>
        </p:spPr>
        <p:txBody>
          <a:bodyPr>
            <a:prstTxWarp prst="textNoShape">
              <a:avLst/>
            </a:prstTxWarp>
            <a:spAutoFit/>
          </a:bodyPr>
          <a:lstStyle/>
          <a:p>
            <a:pPr eaLnBrk="1" hangingPunct="1"/>
            <a:r>
              <a:rPr lang="en-US" sz="3000" b="1">
                <a:solidFill>
                  <a:schemeClr val="accent1"/>
                </a:solidFill>
                <a:latin typeface="Goudy Old Style" charset="0"/>
              </a:rPr>
              <a:t>Distinction Designations</a:t>
            </a:r>
            <a:endParaRPr lang="en-US" sz="3000">
              <a:solidFill>
                <a:schemeClr val="accent1"/>
              </a:solidFill>
            </a:endParaRPr>
          </a:p>
        </p:txBody>
      </p:sp>
      <p:sp>
        <p:nvSpPr>
          <p:cNvPr id="6" name="Rectangle 5"/>
          <p:cNvSpPr/>
          <p:nvPr/>
        </p:nvSpPr>
        <p:spPr>
          <a:xfrm>
            <a:off x="327025" y="1616075"/>
            <a:ext cx="3932238" cy="4297363"/>
          </a:xfrm>
          <a:prstGeom prst="rect">
            <a:avLst/>
          </a:prstGeom>
          <a:solidFill>
            <a:schemeClr val="accent1">
              <a:lumMod val="20000"/>
              <a:lumOff val="80000"/>
            </a:schemeClr>
          </a:solidFill>
        </p:spPr>
        <p:txBody>
          <a:bodyPr>
            <a:prstTxWarp prst="textNoShape">
              <a:avLst/>
            </a:prstTxWarp>
            <a:spAutoFit/>
          </a:bodyPr>
          <a:lstStyle/>
          <a:p>
            <a:pPr marL="344488" indent="-344488" algn="ctr" eaLnBrk="1" hangingPunct="1">
              <a:lnSpc>
                <a:spcPts val="2200"/>
              </a:lnSpc>
              <a:buClr>
                <a:srgbClr val="C45816"/>
              </a:buClr>
              <a:buSzPct val="150000"/>
            </a:pPr>
            <a:r>
              <a:rPr lang="en-US" sz="1800" b="1">
                <a:latin typeface="Calibri" charset="0"/>
                <a:ea typeface="Calibri" charset="0"/>
                <a:cs typeface="Calibri" charset="0"/>
              </a:rPr>
              <a:t>2013</a:t>
            </a:r>
          </a:p>
          <a:p>
            <a:pPr marL="344488" indent="-344488" algn="ctr" eaLnBrk="1" hangingPunct="1">
              <a:lnSpc>
                <a:spcPts val="2200"/>
              </a:lnSpc>
              <a:buClr>
                <a:srgbClr val="C45816"/>
              </a:buClr>
              <a:buSzPct val="150000"/>
            </a:pPr>
            <a:r>
              <a:rPr lang="en-US" sz="1800" b="1">
                <a:latin typeface="Calibri" charset="0"/>
                <a:ea typeface="Calibri" charset="0"/>
                <a:cs typeface="Calibri" charset="0"/>
              </a:rPr>
              <a:t>Campuses Only</a:t>
            </a:r>
          </a:p>
          <a:p>
            <a:pPr marL="228600" lvl="1" indent="-228600"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Student Progress (based on Index 2)</a:t>
            </a:r>
          </a:p>
          <a:p>
            <a:pPr marL="228600" lvl="1" indent="-228600" eaLnBrk="1" hangingPunct="1">
              <a:lnSpc>
                <a:spcPts val="2200"/>
              </a:lnSpc>
              <a:buClr>
                <a:srgbClr val="C45816"/>
              </a:buClr>
              <a:buSzPct val="125000"/>
            </a:pPr>
            <a:endParaRPr lang="en-US" sz="1800">
              <a:latin typeface="Calibri" charset="0"/>
              <a:ea typeface="Calibri" charset="0"/>
              <a:cs typeface="Calibri" charset="0"/>
            </a:endParaRPr>
          </a:p>
          <a:p>
            <a:pPr marL="228600" lvl="1" indent="-228600" eaLnBrk="1" hangingPunct="1">
              <a:lnSpc>
                <a:spcPts val="2200"/>
              </a:lnSpc>
              <a:buClr>
                <a:srgbClr val="C45816"/>
              </a:buClr>
              <a:buSzPct val="125000"/>
            </a:pPr>
            <a:endParaRPr lang="en-US" sz="1800">
              <a:latin typeface="Calibri" charset="0"/>
              <a:ea typeface="Calibri" charset="0"/>
              <a:cs typeface="Calibri" charset="0"/>
            </a:endParaRPr>
          </a:p>
          <a:p>
            <a:pPr marL="228600" lvl="1" indent="-228600" eaLnBrk="1" hangingPunct="1">
              <a:lnSpc>
                <a:spcPts val="2200"/>
              </a:lnSpc>
              <a:buClr>
                <a:srgbClr val="C45816"/>
              </a:buClr>
              <a:buSzPct val="125000"/>
            </a:pPr>
            <a:endParaRPr lang="en-US" sz="1800">
              <a:latin typeface="Calibri" charset="0"/>
              <a:ea typeface="Calibri" charset="0"/>
              <a:cs typeface="Calibri" charset="0"/>
            </a:endParaRPr>
          </a:p>
          <a:p>
            <a:pPr marL="344488" indent="-344488"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Academic Achievement in:</a:t>
            </a:r>
          </a:p>
          <a:p>
            <a:pPr marL="344488" indent="-3444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Reading/English Language Arts</a:t>
            </a:r>
          </a:p>
          <a:p>
            <a:pPr marL="344488" indent="-3444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Mathematics</a:t>
            </a:r>
          </a:p>
          <a:p>
            <a:pPr marL="344488" indent="-344488" eaLnBrk="1" hangingPunct="1">
              <a:lnSpc>
                <a:spcPts val="2200"/>
              </a:lnSpc>
              <a:buClr>
                <a:srgbClr val="C45816"/>
              </a:buClr>
              <a:buSzPct val="150000"/>
            </a:pPr>
            <a:endParaRPr lang="en-US" sz="1800">
              <a:latin typeface="Calibri" charset="0"/>
              <a:ea typeface="Calibri" charset="0"/>
              <a:cs typeface="Calibri" charset="0"/>
            </a:endParaRPr>
          </a:p>
          <a:p>
            <a:pPr marL="344488" indent="-344488" eaLnBrk="1" hangingPunct="1">
              <a:lnSpc>
                <a:spcPts val="2200"/>
              </a:lnSpc>
              <a:buClr>
                <a:srgbClr val="C45816"/>
              </a:buClr>
              <a:buSzPct val="150000"/>
            </a:pPr>
            <a:endParaRPr lang="en-US" sz="1200">
              <a:latin typeface="Calibri" charset="0"/>
              <a:ea typeface="Calibri" charset="0"/>
              <a:cs typeface="Calibri" charset="0"/>
            </a:endParaRPr>
          </a:p>
          <a:p>
            <a:pPr marL="344488" indent="-344488" eaLnBrk="1" hangingPunct="1">
              <a:buClr>
                <a:srgbClr val="C45816"/>
              </a:buClr>
              <a:buSzPct val="150000"/>
            </a:pPr>
            <a:endParaRPr lang="en-US" sz="1200">
              <a:latin typeface="Calibri" charset="0"/>
              <a:ea typeface="Calibri" charset="0"/>
              <a:cs typeface="Calibri" charset="0"/>
            </a:endParaRPr>
          </a:p>
          <a:p>
            <a:pPr marL="344488" indent="-344488" eaLnBrk="1" hangingPunct="1">
              <a:buClr>
                <a:srgbClr val="C45816"/>
              </a:buClr>
              <a:buSzPct val="150000"/>
            </a:pPr>
            <a:endParaRPr lang="en-US" sz="1200">
              <a:latin typeface="Calibri" charset="0"/>
              <a:ea typeface="Calibri" charset="0"/>
              <a:cs typeface="Calibri" charset="0"/>
            </a:endParaRPr>
          </a:p>
          <a:p>
            <a:pPr marL="344488" indent="-344488" eaLnBrk="1" hangingPunct="1">
              <a:buClr>
                <a:srgbClr val="C45816"/>
              </a:buClr>
              <a:buSzPct val="150000"/>
            </a:pPr>
            <a:endParaRPr lang="en-US" sz="1200">
              <a:latin typeface="Calibri" charset="0"/>
              <a:ea typeface="Calibri" charset="0"/>
              <a:cs typeface="Calibri" charset="0"/>
            </a:endParaRPr>
          </a:p>
          <a:p>
            <a:pPr marL="344488" indent="-344488" eaLnBrk="1" hangingPunct="1">
              <a:buClr>
                <a:srgbClr val="C45816"/>
              </a:buClr>
              <a:buSzPct val="150000"/>
            </a:pPr>
            <a:endParaRPr lang="en-US" sz="1200">
              <a:latin typeface="Calibri" charset="0"/>
              <a:ea typeface="Calibri" charset="0"/>
              <a:cs typeface="Calibri" charset="0"/>
            </a:endParaRPr>
          </a:p>
          <a:p>
            <a:pPr marL="344488" indent="-344488" eaLnBrk="1" hangingPunct="1">
              <a:buClr>
                <a:srgbClr val="C45816"/>
              </a:buClr>
              <a:buSzPct val="150000"/>
            </a:pPr>
            <a:r>
              <a:rPr lang="en-US" sz="1800">
                <a:latin typeface="Calibri" charset="0"/>
                <a:ea typeface="Calibri" charset="0"/>
                <a:cs typeface="Calibri" charset="0"/>
              </a:rPr>
              <a:t/>
            </a:r>
            <a:br>
              <a:rPr lang="en-US" sz="1800">
                <a:latin typeface="Calibri" charset="0"/>
                <a:ea typeface="Calibri" charset="0"/>
                <a:cs typeface="Calibri" charset="0"/>
              </a:rPr>
            </a:br>
            <a:endParaRPr lang="en-US" sz="1800">
              <a:latin typeface="Calibri" charset="0"/>
              <a:ea typeface="Calibri" charset="0"/>
              <a:cs typeface="Calibri" charset="0"/>
            </a:endParaRPr>
          </a:p>
        </p:txBody>
      </p:sp>
      <p:sp>
        <p:nvSpPr>
          <p:cNvPr id="11" name="Rectangle 10"/>
          <p:cNvSpPr/>
          <p:nvPr/>
        </p:nvSpPr>
        <p:spPr>
          <a:xfrm>
            <a:off x="6770688" y="6076950"/>
            <a:ext cx="2200275" cy="239713"/>
          </a:xfrm>
          <a:prstGeom prst="rect">
            <a:avLst/>
          </a:prstGeom>
          <a:solidFill>
            <a:schemeClr val="accent1">
              <a:lumMod val="20000"/>
              <a:lumOff val="80000"/>
            </a:schemeClr>
          </a:solidFill>
        </p:spPr>
        <p:txBody>
          <a:bodyPr lIns="27432" tIns="27432" rIns="27432" bIns="27432">
            <a:spAutoFit/>
          </a:bodyPr>
          <a:lstStyle/>
          <a:p>
            <a:pPr eaLnBrk="1" hangingPunct="1">
              <a:buClr>
                <a:srgbClr val="C45816"/>
              </a:buClr>
              <a:buSzPct val="150000"/>
              <a:defRPr/>
            </a:pPr>
            <a:r>
              <a:rPr lang="en-US" sz="1200" dirty="0">
                <a:latin typeface="Calibri" pitchFamily="34" charset="0"/>
                <a:ea typeface="ＭＳ Ｐゴシック" panose="020B0600070205080204" pitchFamily="34" charset="-128"/>
                <a:cs typeface="+mn-cs"/>
              </a:rPr>
              <a:t>New indicators in 2014 are shaded</a:t>
            </a:r>
          </a:p>
        </p:txBody>
      </p:sp>
      <p:sp>
        <p:nvSpPr>
          <p:cNvPr id="7" name="Rectangle 6"/>
          <p:cNvSpPr/>
          <p:nvPr/>
        </p:nvSpPr>
        <p:spPr>
          <a:xfrm>
            <a:off x="4162425" y="1554163"/>
            <a:ext cx="4981575" cy="4314825"/>
          </a:xfrm>
          <a:prstGeom prst="rect">
            <a:avLst/>
          </a:prstGeom>
        </p:spPr>
        <p:txBody>
          <a:bodyPr>
            <a:prstTxWarp prst="textNoShape">
              <a:avLst/>
            </a:prstTxWarp>
            <a:spAutoFit/>
          </a:bodyPr>
          <a:lstStyle/>
          <a:p>
            <a:pPr marL="344488" indent="-344488" algn="ctr" eaLnBrk="1" hangingPunct="1">
              <a:lnSpc>
                <a:spcPts val="2200"/>
              </a:lnSpc>
              <a:buClr>
                <a:srgbClr val="C45816"/>
              </a:buClr>
              <a:buSzPct val="150000"/>
            </a:pPr>
            <a:r>
              <a:rPr lang="en-US" sz="1800" b="1">
                <a:latin typeface="Calibri" charset="0"/>
                <a:ea typeface="Calibri" charset="0"/>
                <a:cs typeface="Calibri" charset="0"/>
              </a:rPr>
              <a:t>2014</a:t>
            </a:r>
          </a:p>
          <a:p>
            <a:pPr marL="344488" indent="-344488" algn="ctr" eaLnBrk="1" hangingPunct="1">
              <a:lnSpc>
                <a:spcPts val="2200"/>
              </a:lnSpc>
              <a:buClr>
                <a:srgbClr val="C45816"/>
              </a:buClr>
              <a:buSzPct val="150000"/>
            </a:pPr>
            <a:r>
              <a:rPr lang="en-US" sz="1800" b="1">
                <a:latin typeface="Calibri" charset="0"/>
                <a:ea typeface="Calibri" charset="0"/>
                <a:cs typeface="Calibri" charset="0"/>
              </a:rPr>
              <a:t>Campuses Only</a:t>
            </a:r>
          </a:p>
          <a:p>
            <a:pPr marL="338138" lvl="1" indent="-228600"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Student Progress (based on Index 2)</a:t>
            </a:r>
          </a:p>
          <a:p>
            <a:pPr marL="338138" lvl="1" indent="-228600" eaLnBrk="1" hangingPunct="1">
              <a:lnSpc>
                <a:spcPts val="2200"/>
              </a:lnSpc>
              <a:buClr>
                <a:srgbClr val="C45816"/>
              </a:buClr>
              <a:buSzPct val="125000"/>
              <a:buFont typeface="Wingdings" charset="2"/>
              <a:buChar char="§"/>
            </a:pPr>
            <a:endParaRPr lang="en-US" sz="1800">
              <a:latin typeface="Calibri" charset="0"/>
              <a:ea typeface="Calibri" charset="0"/>
              <a:cs typeface="Calibri" charset="0"/>
            </a:endParaRPr>
          </a:p>
          <a:p>
            <a:pPr marL="338138" lvl="1" indent="-228600"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Closing Performance Gaps (based on Index 3)</a:t>
            </a:r>
          </a:p>
          <a:p>
            <a:pPr marL="338138" lvl="1" indent="-228600" eaLnBrk="1" hangingPunct="1">
              <a:lnSpc>
                <a:spcPts val="2200"/>
              </a:lnSpc>
              <a:buClr>
                <a:srgbClr val="C45816"/>
              </a:buClr>
              <a:buSzPct val="125000"/>
              <a:buFont typeface="Wingdings" charset="2"/>
              <a:buChar char="§"/>
            </a:pPr>
            <a:endParaRPr lang="en-US" sz="1800">
              <a:latin typeface="Calibri" charset="0"/>
              <a:ea typeface="Calibri" charset="0"/>
              <a:cs typeface="Calibri" charset="0"/>
            </a:endParaRPr>
          </a:p>
          <a:p>
            <a:pPr marL="344488" indent="-344488"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Academic Achievement in:</a:t>
            </a:r>
          </a:p>
          <a:p>
            <a:pPr marL="344488" indent="-3444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Reading/English Language Arts</a:t>
            </a:r>
          </a:p>
          <a:p>
            <a:pPr marL="344488" indent="-3444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Mathematics</a:t>
            </a:r>
          </a:p>
          <a:p>
            <a:pPr marL="344488" indent="-3444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Science</a:t>
            </a:r>
          </a:p>
          <a:p>
            <a:pPr marL="344488" indent="-3444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Social Studies</a:t>
            </a:r>
          </a:p>
          <a:p>
            <a:pPr marL="344488" indent="-344488" eaLnBrk="1" hangingPunct="1">
              <a:lnSpc>
                <a:spcPts val="2200"/>
              </a:lnSpc>
              <a:buClr>
                <a:srgbClr val="C45816"/>
              </a:buClr>
              <a:buSzPct val="150000"/>
            </a:pPr>
            <a:endParaRPr lang="en-US" sz="1800" u="sng">
              <a:latin typeface="Calibri" charset="0"/>
              <a:ea typeface="Calibri" charset="0"/>
              <a:cs typeface="Calibri" charset="0"/>
            </a:endParaRPr>
          </a:p>
          <a:p>
            <a:pPr marL="344488" indent="-344488" algn="ctr" eaLnBrk="1" hangingPunct="1">
              <a:lnSpc>
                <a:spcPts val="2200"/>
              </a:lnSpc>
              <a:buClr>
                <a:srgbClr val="C45816"/>
              </a:buClr>
              <a:buSzPct val="150000"/>
            </a:pPr>
            <a:r>
              <a:rPr lang="en-US" sz="1800" b="1">
                <a:latin typeface="Calibri" charset="0"/>
                <a:ea typeface="Calibri" charset="0"/>
                <a:cs typeface="Calibri" charset="0"/>
              </a:rPr>
              <a:t>Districts and Campuses</a:t>
            </a:r>
          </a:p>
          <a:p>
            <a:pPr marL="338138" lvl="1" indent="-228600"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Postsecondary Readiness (based on Index 4 for elementary and middle schools)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2"/>
          </p:nvPr>
        </p:nvSpPr>
        <p:spPr bwMode="auto">
          <a:noFill/>
          <a:ln>
            <a:miter lim="800000"/>
            <a:headEnd/>
            <a:tailEnd/>
          </a:ln>
        </p:spPr>
        <p:txBody>
          <a:bodyPr/>
          <a:lstStyle/>
          <a:p>
            <a:pPr>
              <a:lnSpc>
                <a:spcPct val="80000"/>
              </a:lnSpc>
            </a:pPr>
            <a:fld id="{154A4097-FC0B-0140-9FDA-2444077D67EE}" type="slidenum">
              <a:rPr lang="en-US" sz="1200"/>
              <a:pPr>
                <a:lnSpc>
                  <a:spcPct val="80000"/>
                </a:lnSpc>
              </a:pPr>
              <a:t>33</a:t>
            </a:fld>
            <a:endParaRPr lang="en-US" sz="1200"/>
          </a:p>
        </p:txBody>
      </p:sp>
      <p:sp>
        <p:nvSpPr>
          <p:cNvPr id="10" name="Rectangle 9"/>
          <p:cNvSpPr/>
          <p:nvPr/>
        </p:nvSpPr>
        <p:spPr>
          <a:xfrm>
            <a:off x="685800" y="1658938"/>
            <a:ext cx="8067675" cy="4313237"/>
          </a:xfrm>
          <a:prstGeom prst="rect">
            <a:avLst/>
          </a:prstGeom>
        </p:spPr>
        <p:txBody>
          <a:bodyPr>
            <a:prstTxWarp prst="textNoShape">
              <a:avLst/>
            </a:prstTxWarp>
            <a:spAutoFit/>
          </a:bodyPr>
          <a:lstStyle/>
          <a:p>
            <a:pPr eaLnBrk="1" hangingPunct="1">
              <a:lnSpc>
                <a:spcPts val="2200"/>
              </a:lnSpc>
              <a:buClr>
                <a:srgbClr val="C45816"/>
              </a:buClr>
              <a:buSzPct val="150000"/>
            </a:pPr>
            <a:r>
              <a:rPr lang="en-US" sz="1800" b="1">
                <a:solidFill>
                  <a:srgbClr val="000000"/>
                </a:solidFill>
                <a:latin typeface="Calibri" charset="0"/>
                <a:ea typeface="Calibri" charset="0"/>
                <a:cs typeface="Calibri" charset="0"/>
              </a:rPr>
              <a:t>Districts and Campuses Postsecondary Readiness</a:t>
            </a:r>
          </a:p>
          <a:p>
            <a:pPr eaLnBrk="1" hangingPunct="1">
              <a:lnSpc>
                <a:spcPts val="2200"/>
              </a:lnSpc>
              <a:buClr>
                <a:srgbClr val="C45816"/>
              </a:buClr>
              <a:buSzPct val="150000"/>
            </a:pPr>
            <a:endParaRPr lang="en-US" sz="1800" b="1">
              <a:solidFill>
                <a:srgbClr val="000000"/>
              </a:solidFill>
              <a:latin typeface="Calibri" charset="0"/>
              <a:ea typeface="Calibri" charset="0"/>
              <a:cs typeface="Calibri" charset="0"/>
            </a:endParaRPr>
          </a:p>
          <a:p>
            <a:pPr eaLnBrk="1" hangingPunct="1">
              <a:lnSpc>
                <a:spcPts val="2200"/>
              </a:lnSpc>
              <a:buClr>
                <a:srgbClr val="C45816"/>
              </a:buClr>
              <a:buSzPct val="150000"/>
            </a:pPr>
            <a:r>
              <a:rPr lang="en-US" sz="1800">
                <a:latin typeface="Calibri" charset="0"/>
                <a:ea typeface="Calibri" charset="0"/>
                <a:cs typeface="Calibri" charset="0"/>
              </a:rPr>
              <a:t>House Bill 5 (83</a:t>
            </a:r>
            <a:r>
              <a:rPr lang="en-US" sz="1800" baseline="30000">
                <a:latin typeface="Calibri" charset="0"/>
                <a:ea typeface="Calibri" charset="0"/>
                <a:cs typeface="Calibri" charset="0"/>
              </a:rPr>
              <a:t>rd</a:t>
            </a:r>
            <a:r>
              <a:rPr lang="en-US" sz="1800">
                <a:latin typeface="Calibri" charset="0"/>
                <a:ea typeface="Calibri" charset="0"/>
                <a:cs typeface="Calibri" charset="0"/>
              </a:rPr>
              <a:t> Texas Legislature, 2013) expanded distinction designations to </a:t>
            </a:r>
            <a:br>
              <a:rPr lang="en-US" sz="1800">
                <a:latin typeface="Calibri" charset="0"/>
                <a:ea typeface="Calibri" charset="0"/>
                <a:cs typeface="Calibri" charset="0"/>
              </a:rPr>
            </a:br>
            <a:r>
              <a:rPr lang="en-US" sz="1800">
                <a:latin typeface="Calibri" charset="0"/>
                <a:ea typeface="Calibri" charset="0"/>
                <a:cs typeface="Calibri" charset="0"/>
              </a:rPr>
              <a:t>both districts and campuses for outstanding performance in attainment of postsecondary readiness.</a:t>
            </a:r>
          </a:p>
          <a:p>
            <a:pPr eaLnBrk="1" hangingPunct="1">
              <a:lnSpc>
                <a:spcPts val="2200"/>
              </a:lnSpc>
              <a:buClr>
                <a:srgbClr val="C45816"/>
              </a:buClr>
              <a:buSzPct val="150000"/>
            </a:pPr>
            <a:endParaRPr lang="en-US" sz="1800">
              <a:latin typeface="Calibri" charset="0"/>
              <a:ea typeface="Calibri" charset="0"/>
              <a:cs typeface="Calibri" charset="0"/>
            </a:endParaRPr>
          </a:p>
          <a:p>
            <a:pPr eaLnBrk="1" hangingPunct="1">
              <a:lnSpc>
                <a:spcPts val="2200"/>
              </a:lnSpc>
              <a:buClr>
                <a:srgbClr val="C45816"/>
              </a:buClr>
              <a:buSzPct val="150000"/>
            </a:pPr>
            <a:r>
              <a:rPr lang="en-US" sz="1800">
                <a:latin typeface="Calibri" charset="0"/>
                <a:ea typeface="Calibri" charset="0"/>
                <a:cs typeface="Calibri" charset="0"/>
              </a:rPr>
              <a:t>Criteria must include indicators based on percentages of students who:</a:t>
            </a:r>
          </a:p>
          <a:p>
            <a:pPr eaLnBrk="1" hangingPunct="1">
              <a:lnSpc>
                <a:spcPts val="2200"/>
              </a:lnSpc>
              <a:buClr>
                <a:srgbClr val="C45816"/>
              </a:buClr>
              <a:buSzPct val="150000"/>
            </a:pPr>
            <a:endParaRPr lang="en-US" sz="1800">
              <a:latin typeface="Calibri" charset="0"/>
              <a:ea typeface="Calibri" charset="0"/>
              <a:cs typeface="Calibri" charset="0"/>
            </a:endParaRPr>
          </a:p>
          <a:p>
            <a:pPr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Achieve college-readiness standards on STAAR;</a:t>
            </a:r>
          </a:p>
          <a:p>
            <a:pPr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Earn nationally or internationally recognized business/industry certification;</a:t>
            </a:r>
          </a:p>
          <a:p>
            <a:pPr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Complete a coherent sequence of CTE courses;</a:t>
            </a:r>
          </a:p>
          <a:p>
            <a:pPr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Complete dual credit courses or a postsecondary course for local credit; </a:t>
            </a:r>
          </a:p>
          <a:p>
            <a:pPr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Achieve college readiness standards on SAT, ACT, PSAT, or ACT-PLAN examinations; and</a:t>
            </a:r>
          </a:p>
          <a:p>
            <a:pPr eaLnBrk="1" hangingPunct="1">
              <a:lnSpc>
                <a:spcPts val="2200"/>
              </a:lnSpc>
              <a:buClr>
                <a:srgbClr val="C45816"/>
              </a:buClr>
              <a:buSzPct val="125000"/>
              <a:buFont typeface="Wingdings" charset="2"/>
              <a:buChar char="§"/>
            </a:pPr>
            <a:r>
              <a:rPr lang="en-US" sz="1800">
                <a:latin typeface="Calibri" charset="0"/>
                <a:ea typeface="Calibri" charset="0"/>
                <a:cs typeface="Calibri" charset="0"/>
              </a:rPr>
              <a:t>Earn college credit based on AP/IB performance.</a:t>
            </a:r>
            <a:endParaRPr lang="en-US" sz="1800">
              <a:ea typeface="Arial" charset="0"/>
              <a:cs typeface="Arial" charset="0"/>
            </a:endParaRPr>
          </a:p>
        </p:txBody>
      </p:sp>
      <p:sp>
        <p:nvSpPr>
          <p:cNvPr id="45060" name="Rectangle 1"/>
          <p:cNvSpPr>
            <a:spLocks noChangeArrowheads="1"/>
          </p:cNvSpPr>
          <p:nvPr/>
        </p:nvSpPr>
        <p:spPr bwMode="auto">
          <a:xfrm>
            <a:off x="611188" y="531813"/>
            <a:ext cx="7961312" cy="554037"/>
          </a:xfrm>
          <a:prstGeom prst="rect">
            <a:avLst/>
          </a:prstGeom>
          <a:noFill/>
          <a:ln w="9525">
            <a:noFill/>
            <a:miter lim="800000"/>
            <a:headEnd/>
            <a:tailEnd/>
          </a:ln>
        </p:spPr>
        <p:txBody>
          <a:bodyPr>
            <a:prstTxWarp prst="textNoShape">
              <a:avLst/>
            </a:prstTxWarp>
            <a:spAutoFit/>
          </a:bodyPr>
          <a:lstStyle/>
          <a:p>
            <a:pPr eaLnBrk="1" hangingPunct="1"/>
            <a:r>
              <a:rPr lang="en-US" sz="3000" b="1">
                <a:solidFill>
                  <a:schemeClr val="accent1"/>
                </a:solidFill>
                <a:latin typeface="Goudy Old Style" charset="0"/>
              </a:rPr>
              <a:t>Distinction Designations</a:t>
            </a:r>
            <a:endParaRPr lang="en-US" sz="3000">
              <a:solidFill>
                <a:schemeClr val="accent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639763" y="350838"/>
            <a:ext cx="8061325" cy="869950"/>
          </a:xfrm>
        </p:spPr>
        <p:txBody>
          <a:bodyPr/>
          <a:lstStyle/>
          <a:p>
            <a:pPr eaLnBrk="1" hangingPunct="1">
              <a:lnSpc>
                <a:spcPts val="3200"/>
              </a:lnSpc>
            </a:pPr>
            <a:r>
              <a:rPr lang="en-US" sz="3000" b="1">
                <a:solidFill>
                  <a:schemeClr val="accent1"/>
                </a:solidFill>
                <a:latin typeface="Goudy Old Style" charset="0"/>
              </a:rPr>
              <a:t>System Safeguards</a:t>
            </a:r>
          </a:p>
        </p:txBody>
      </p:sp>
      <p:sp>
        <p:nvSpPr>
          <p:cNvPr id="46083" name="Slide Number Placeholder 3"/>
          <p:cNvSpPr>
            <a:spLocks noGrp="1"/>
          </p:cNvSpPr>
          <p:nvPr>
            <p:ph type="sldNum" sz="quarter" idx="12"/>
          </p:nvPr>
        </p:nvSpPr>
        <p:spPr bwMode="auto">
          <a:noFill/>
          <a:ln>
            <a:miter lim="800000"/>
            <a:headEnd/>
            <a:tailEnd/>
          </a:ln>
        </p:spPr>
        <p:txBody>
          <a:bodyPr/>
          <a:lstStyle/>
          <a:p>
            <a:pPr>
              <a:lnSpc>
                <a:spcPct val="80000"/>
              </a:lnSpc>
            </a:pPr>
            <a:fld id="{8BB58635-4021-C943-BAB3-E050B6556FCA}" type="slidenum">
              <a:rPr lang="en-US" sz="1200"/>
              <a:pPr>
                <a:lnSpc>
                  <a:spcPct val="80000"/>
                </a:lnSpc>
              </a:pPr>
              <a:t>34</a:t>
            </a:fld>
            <a:endParaRPr lang="en-US" sz="1200"/>
          </a:p>
        </p:txBody>
      </p:sp>
      <p:sp>
        <p:nvSpPr>
          <p:cNvPr id="46084" name="Content Placeholder 6"/>
          <p:cNvSpPr txBox="1">
            <a:spLocks/>
          </p:cNvSpPr>
          <p:nvPr/>
        </p:nvSpPr>
        <p:spPr bwMode="auto">
          <a:xfrm>
            <a:off x="654050" y="1704975"/>
            <a:ext cx="8018463" cy="430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p>
            <a:pPr marL="342900" indent="-342900" eaLnBrk="1" hangingPunct="1">
              <a:lnSpc>
                <a:spcPts val="2200"/>
              </a:lnSpc>
              <a:buClr>
                <a:srgbClr val="C45816"/>
              </a:buClr>
              <a:buSzPct val="125000"/>
              <a:buFont typeface="Wingdings" charset="2"/>
              <a:buChar char="§"/>
            </a:pPr>
            <a:r>
              <a:rPr lang="en-US" sz="1800">
                <a:latin typeface="Calibri" charset="0"/>
              </a:rPr>
              <a:t>With a performance index framework, poor performance in one subject or </a:t>
            </a:r>
            <a:br>
              <a:rPr lang="en-US" sz="1800">
                <a:latin typeface="Calibri" charset="0"/>
              </a:rPr>
            </a:br>
            <a:r>
              <a:rPr lang="en-US" sz="1800">
                <a:latin typeface="Calibri" charset="0"/>
              </a:rPr>
              <a:t>one student group does not necessarily result in an </a:t>
            </a:r>
            <a:r>
              <a:rPr lang="en-US" sz="1800" i="1">
                <a:latin typeface="Calibri" charset="0"/>
              </a:rPr>
              <a:t>Improvement Required</a:t>
            </a:r>
            <a:r>
              <a:rPr lang="en-US" sz="1800">
                <a:latin typeface="Calibri" charset="0"/>
              </a:rPr>
              <a:t> accountability rating. </a:t>
            </a:r>
            <a:br>
              <a:rPr lang="en-US" sz="1800">
                <a:latin typeface="Calibri" charset="0"/>
              </a:rPr>
            </a:br>
            <a:r>
              <a:rPr lang="en-US" sz="1800">
                <a:latin typeface="Calibri" charset="0"/>
              </a:rPr>
              <a:t/>
            </a:r>
            <a:br>
              <a:rPr lang="en-US" sz="1800">
                <a:latin typeface="Calibri" charset="0"/>
              </a:rPr>
            </a:br>
            <a:r>
              <a:rPr lang="en-US" sz="1800">
                <a:latin typeface="Calibri" charset="0"/>
              </a:rPr>
              <a:t>Safeguards results are addressed through the Texas Accountability Intervention System (TAIS) managed by the Program Monitoring and Interventions (PMI) Division.</a:t>
            </a:r>
          </a:p>
          <a:p>
            <a:pPr marL="342900" indent="-342900" eaLnBrk="1" hangingPunct="1">
              <a:lnSpc>
                <a:spcPts val="2200"/>
              </a:lnSpc>
              <a:buClr>
                <a:srgbClr val="C45816"/>
              </a:buClr>
              <a:buSzPct val="125000"/>
            </a:pPr>
            <a:endParaRPr lang="en-US" sz="1800">
              <a:latin typeface="Calibri" charset="0"/>
            </a:endParaRPr>
          </a:p>
          <a:p>
            <a:pPr marL="342900" indent="-342900" eaLnBrk="1" hangingPunct="1">
              <a:lnSpc>
                <a:spcPts val="2200"/>
              </a:lnSpc>
              <a:buClr>
                <a:srgbClr val="C45816"/>
              </a:buClr>
              <a:buSzPct val="125000"/>
              <a:buFont typeface="Wingdings" charset="2"/>
              <a:buChar char="§"/>
            </a:pPr>
            <a:r>
              <a:rPr lang="en-US" sz="1800">
                <a:latin typeface="Calibri" charset="0"/>
              </a:rPr>
              <a:t>The intent of the system safeguards system is to also meet additional federal accountability requirements that are not met in the performance index. See </a:t>
            </a:r>
            <a:r>
              <a:rPr lang="en-US" sz="1800" i="1">
                <a:latin typeface="Calibri" charset="0"/>
              </a:rPr>
              <a:t>Chapter 8: System Safeguards and Other Federal Requirements</a:t>
            </a:r>
            <a:r>
              <a:rPr lang="en-US" sz="1800">
                <a:latin typeface="Calibri" charset="0"/>
              </a:rPr>
              <a:t> in the </a:t>
            </a:r>
            <a:r>
              <a:rPr lang="en-US" sz="1800" i="1">
                <a:latin typeface="Calibri" charset="0"/>
              </a:rPr>
              <a:t>2014 Accountability Manual</a:t>
            </a:r>
            <a:r>
              <a:rPr lang="en-US" sz="1800">
                <a:latin typeface="Calibri" charset="0"/>
              </a:rPr>
              <a:t> for details.</a:t>
            </a:r>
          </a:p>
          <a:p>
            <a:pPr marL="342900" indent="-342900" eaLnBrk="1" hangingPunct="1">
              <a:lnSpc>
                <a:spcPts val="2200"/>
              </a:lnSpc>
              <a:buClr>
                <a:srgbClr val="C45816"/>
              </a:buClr>
              <a:buSzPct val="125000"/>
              <a:buFont typeface="Wingdings" charset="2"/>
              <a:buChar char="§"/>
            </a:pPr>
            <a:endParaRPr lang="en-US" sz="1800">
              <a:latin typeface="Calibri" charset="0"/>
            </a:endParaRPr>
          </a:p>
          <a:p>
            <a:pPr marL="342900" indent="-342900" eaLnBrk="1" hangingPunct="1">
              <a:buClr>
                <a:srgbClr val="C45816"/>
              </a:buClr>
              <a:buSzPct val="125000"/>
            </a:pPr>
            <a:endParaRPr lang="en-US" sz="2000">
              <a:latin typeface="Calibri"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3"/>
          <p:cNvSpPr>
            <a:spLocks noGrp="1"/>
          </p:cNvSpPr>
          <p:nvPr>
            <p:ph type="title"/>
          </p:nvPr>
        </p:nvSpPr>
        <p:spPr>
          <a:xfrm>
            <a:off x="639763" y="350838"/>
            <a:ext cx="8061325" cy="869950"/>
          </a:xfrm>
        </p:spPr>
        <p:txBody>
          <a:bodyPr/>
          <a:lstStyle/>
          <a:p>
            <a:pPr eaLnBrk="1" hangingPunct="1">
              <a:lnSpc>
                <a:spcPts val="3200"/>
              </a:lnSpc>
            </a:pPr>
            <a:r>
              <a:rPr lang="en-US" sz="3000" b="1">
                <a:solidFill>
                  <a:schemeClr val="accent1"/>
                </a:solidFill>
                <a:latin typeface="Goudy Old Style" charset="0"/>
              </a:rPr>
              <a:t>System Safeguards Measures and Targets</a:t>
            </a:r>
          </a:p>
        </p:txBody>
      </p:sp>
      <p:sp>
        <p:nvSpPr>
          <p:cNvPr id="47107" name="Slide Number Placeholder 3"/>
          <p:cNvSpPr>
            <a:spLocks noGrp="1"/>
          </p:cNvSpPr>
          <p:nvPr>
            <p:ph type="sldNum" sz="quarter" idx="12"/>
          </p:nvPr>
        </p:nvSpPr>
        <p:spPr bwMode="auto">
          <a:noFill/>
          <a:ln>
            <a:miter lim="800000"/>
            <a:headEnd/>
            <a:tailEnd/>
          </a:ln>
        </p:spPr>
        <p:txBody>
          <a:bodyPr/>
          <a:lstStyle/>
          <a:p>
            <a:pPr>
              <a:lnSpc>
                <a:spcPct val="80000"/>
              </a:lnSpc>
            </a:pPr>
            <a:fld id="{A6673B70-43F1-694A-9599-7292193B17E8}" type="slidenum">
              <a:rPr lang="en-US" sz="1200"/>
              <a:pPr>
                <a:lnSpc>
                  <a:spcPct val="80000"/>
                </a:lnSpc>
              </a:pPr>
              <a:t>35</a:t>
            </a:fld>
            <a:endParaRPr lang="en-US" sz="1200"/>
          </a:p>
        </p:txBody>
      </p:sp>
      <p:sp>
        <p:nvSpPr>
          <p:cNvPr id="7" name="Content Placeholder 6"/>
          <p:cNvSpPr txBox="1">
            <a:spLocks/>
          </p:cNvSpPr>
          <p:nvPr/>
        </p:nvSpPr>
        <p:spPr bwMode="auto">
          <a:xfrm>
            <a:off x="685800" y="1468438"/>
            <a:ext cx="8172450" cy="5133975"/>
          </a:xfrm>
          <a:prstGeom prst="rect">
            <a:avLst/>
          </a:prstGeom>
          <a:noFill/>
          <a:ln w="9525">
            <a:noFill/>
            <a:miter lim="800000"/>
            <a:headEnd/>
            <a:tailEnd/>
          </a:ln>
        </p:spPr>
        <p:txBody>
          <a:bodyPr>
            <a:prstTxWarp prst="textNoShape">
              <a:avLst/>
            </a:prstTxWarp>
          </a:bodyPr>
          <a:lstStyle/>
          <a:p>
            <a:pPr marL="319088" indent="-319088" eaLnBrk="1" hangingPunct="1">
              <a:lnSpc>
                <a:spcPts val="2200"/>
              </a:lnSpc>
              <a:buClr>
                <a:srgbClr val="C45816"/>
              </a:buClr>
              <a:buSzPct val="125000"/>
              <a:buFont typeface="Wingdings" charset="2"/>
              <a:buChar char="§"/>
            </a:pPr>
            <a:endParaRPr lang="en-US" sz="1800">
              <a:latin typeface="Calibri" charset="0"/>
            </a:endParaRPr>
          </a:p>
          <a:p>
            <a:pPr marL="319088" indent="-319088" eaLnBrk="1" hangingPunct="1">
              <a:lnSpc>
                <a:spcPts val="2200"/>
              </a:lnSpc>
              <a:buClr>
                <a:srgbClr val="C45816"/>
              </a:buClr>
              <a:buSzPct val="125000"/>
              <a:buFont typeface="Wingdings" charset="2"/>
              <a:buChar char="§"/>
            </a:pPr>
            <a:r>
              <a:rPr lang="en-US" sz="1800">
                <a:latin typeface="Calibri" charset="0"/>
              </a:rPr>
              <a:t>Performance rates, disaggregated by subject area and student group, are calculated from the assessment results used to calculate Index 1: Student Achievement.</a:t>
            </a:r>
          </a:p>
          <a:p>
            <a:pPr marL="319088" indent="-319088" eaLnBrk="1" hangingPunct="1">
              <a:lnSpc>
                <a:spcPts val="2200"/>
              </a:lnSpc>
              <a:buClr>
                <a:srgbClr val="C45816"/>
              </a:buClr>
              <a:buSzPct val="125000"/>
              <a:buFont typeface="Wingdings" charset="2"/>
              <a:buChar char="§"/>
            </a:pPr>
            <a:endParaRPr lang="en-US" sz="1800">
              <a:latin typeface="Calibri" charset="0"/>
            </a:endParaRPr>
          </a:p>
          <a:p>
            <a:pPr marL="319088" indent="-319088" eaLnBrk="1" hangingPunct="1">
              <a:lnSpc>
                <a:spcPts val="2200"/>
              </a:lnSpc>
              <a:buClr>
                <a:srgbClr val="C45816"/>
              </a:buClr>
              <a:buSzPct val="125000"/>
              <a:buFont typeface="Wingdings" charset="2"/>
              <a:buChar char="§"/>
            </a:pPr>
            <a:r>
              <a:rPr lang="en-US" sz="1800">
                <a:latin typeface="Calibri" charset="0"/>
              </a:rPr>
              <a:t>2014 targets for the disaggregated system safeguard results:</a:t>
            </a:r>
            <a:br>
              <a:rPr lang="en-US" sz="1800">
                <a:latin typeface="Calibri" charset="0"/>
              </a:rPr>
            </a:br>
            <a:endParaRPr lang="en-US" sz="1800">
              <a:latin typeface="Calibri" charset="0"/>
            </a:endParaRPr>
          </a:p>
          <a:p>
            <a:pPr marL="319088" indent="-3190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STAAR performance target (55%) </a:t>
            </a:r>
            <a:r>
              <a:rPr lang="en-US" sz="1800">
                <a:latin typeface="Calibri" charset="0"/>
              </a:rPr>
              <a:t>corresponds to Index 1 target;</a:t>
            </a:r>
          </a:p>
          <a:p>
            <a:pPr marL="319088" indent="-3190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STAAR participation target (95%) required by federal accountability</a:t>
            </a:r>
            <a:r>
              <a:rPr lang="en-US" sz="1800">
                <a:latin typeface="Calibri" charset="0"/>
              </a:rPr>
              <a:t>;</a:t>
            </a:r>
          </a:p>
          <a:p>
            <a:pPr marL="319088" indent="-3190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Federal graduation rate targets and improvement calculations for</a:t>
            </a:r>
            <a:br>
              <a:rPr lang="en-US" sz="1800">
                <a:latin typeface="Calibri" charset="0"/>
                <a:ea typeface="Calibri" charset="0"/>
                <a:cs typeface="Calibri" charset="0"/>
              </a:rPr>
            </a:br>
            <a:r>
              <a:rPr lang="en-US" sz="1800">
                <a:latin typeface="Calibri" charset="0"/>
                <a:ea typeface="Calibri" charset="0"/>
                <a:cs typeface="Calibri" charset="0"/>
              </a:rPr>
              <a:t> 4-year rate (80%) and 5-year rate (85%)</a:t>
            </a:r>
            <a:r>
              <a:rPr lang="en-US" sz="1800">
                <a:latin typeface="Calibri" charset="0"/>
              </a:rPr>
              <a:t>; and</a:t>
            </a:r>
          </a:p>
          <a:p>
            <a:pPr marL="319088" indent="-319088" eaLnBrk="1" hangingPunct="1">
              <a:lnSpc>
                <a:spcPts val="2200"/>
              </a:lnSpc>
              <a:buClr>
                <a:schemeClr val="accent1"/>
              </a:buClr>
              <a:buSzPct val="60000"/>
              <a:buFont typeface="Wingdings 2" charset="2"/>
              <a:buChar char=""/>
            </a:pPr>
            <a:r>
              <a:rPr lang="en-US" sz="1800">
                <a:latin typeface="Calibri" charset="0"/>
                <a:ea typeface="Calibri" charset="0"/>
                <a:cs typeface="Calibri" charset="0"/>
              </a:rPr>
              <a:t>Federal limit on use of modified (2%) and alternate assessments (1%).</a:t>
            </a:r>
            <a:endParaRPr lang="en-US" sz="1800">
              <a:latin typeface="Calibri" charset="0"/>
            </a:endParaRPr>
          </a:p>
          <a:p>
            <a:pPr marL="319088" indent="-319088" eaLnBrk="1" hangingPunct="1">
              <a:lnSpc>
                <a:spcPts val="2200"/>
              </a:lnSpc>
              <a:buClr>
                <a:srgbClr val="C45816"/>
              </a:buClr>
              <a:buSzPct val="150000"/>
              <a:buFont typeface="Wingdings" charset="2"/>
              <a:buNone/>
            </a:pPr>
            <a:endParaRPr lang="en-US" sz="1800">
              <a:latin typeface="Tw Cen MT"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2"/>
          </p:nvPr>
        </p:nvSpPr>
        <p:spPr bwMode="auto">
          <a:noFill/>
          <a:ln>
            <a:miter lim="800000"/>
            <a:headEnd/>
            <a:tailEnd/>
          </a:ln>
        </p:spPr>
        <p:txBody>
          <a:bodyPr/>
          <a:lstStyle/>
          <a:p>
            <a:pPr>
              <a:lnSpc>
                <a:spcPct val="80000"/>
              </a:lnSpc>
            </a:pPr>
            <a:fld id="{1E004B3D-F389-1142-97C7-77942FAFBB83}" type="slidenum">
              <a:rPr lang="en-US" sz="1200"/>
              <a:pPr>
                <a:lnSpc>
                  <a:spcPct val="80000"/>
                </a:lnSpc>
              </a:pPr>
              <a:t>36</a:t>
            </a:fld>
            <a:endParaRPr lang="en-US" sz="1200"/>
          </a:p>
        </p:txBody>
      </p:sp>
      <p:sp>
        <p:nvSpPr>
          <p:cNvPr id="48131" name="Title 3"/>
          <p:cNvSpPr>
            <a:spLocks noGrp="1"/>
          </p:cNvSpPr>
          <p:nvPr>
            <p:ph type="title"/>
          </p:nvPr>
        </p:nvSpPr>
        <p:spPr>
          <a:xfrm>
            <a:off x="639763" y="400050"/>
            <a:ext cx="8061325" cy="869950"/>
          </a:xfrm>
        </p:spPr>
        <p:txBody>
          <a:bodyPr/>
          <a:lstStyle/>
          <a:p>
            <a:pPr eaLnBrk="1" hangingPunct="1">
              <a:lnSpc>
                <a:spcPts val="3200"/>
              </a:lnSpc>
            </a:pPr>
            <a:r>
              <a:rPr lang="en-US" sz="3000" b="1">
                <a:solidFill>
                  <a:schemeClr val="accent1"/>
                </a:solidFill>
                <a:latin typeface="Goudy Old Style" charset="0"/>
              </a:rPr>
              <a:t>System Safeguards Measures and Targets</a:t>
            </a:r>
          </a:p>
        </p:txBody>
      </p:sp>
      <p:graphicFrame>
        <p:nvGraphicFramePr>
          <p:cNvPr id="7" name="Table 6"/>
          <p:cNvGraphicFramePr>
            <a:graphicFrameLocks noGrp="1"/>
          </p:cNvGraphicFramePr>
          <p:nvPr/>
        </p:nvGraphicFramePr>
        <p:xfrm>
          <a:off x="209550" y="1635125"/>
          <a:ext cx="8743950" cy="4924425"/>
        </p:xfrm>
        <a:graphic>
          <a:graphicData uri="http://schemas.openxmlformats.org/drawingml/2006/table">
            <a:tbl>
              <a:tblPr/>
              <a:tblGrid>
                <a:gridCol w="1884363"/>
                <a:gridCol w="725487"/>
                <a:gridCol w="522288"/>
                <a:gridCol w="623887"/>
                <a:gridCol w="623888"/>
                <a:gridCol w="622300"/>
                <a:gridCol w="623887"/>
                <a:gridCol w="623888"/>
                <a:gridCol w="623887"/>
                <a:gridCol w="622300"/>
                <a:gridCol w="623888"/>
                <a:gridCol w="623887"/>
              </a:tblGrid>
              <a:tr h="600075">
                <a:tc>
                  <a:txBody>
                    <a:bodyPr/>
                    <a:lstStyle/>
                    <a:p>
                      <a:pPr marL="60325"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Indicator</a:t>
                      </a:r>
                    </a:p>
                  </a:txBody>
                  <a:tcPr marL="21245" marR="21245" marT="42491" marB="42491" anchor="ctr" horzOverflow="overflow">
                    <a:lnL w="12700"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All Students</a:t>
                      </a:r>
                    </a:p>
                  </a:txBody>
                  <a:tcPr marL="21245" marR="21245" marT="42491" marB="4249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African Amer.</a:t>
                      </a:r>
                    </a:p>
                  </a:txBody>
                  <a:tcPr marL="0" marR="0" marT="42491" marB="4249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Hispanic</a:t>
                      </a:r>
                    </a:p>
                  </a:txBody>
                  <a:tcPr marL="21245" marR="21245" marT="42491" marB="4249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White</a:t>
                      </a:r>
                    </a:p>
                  </a:txBody>
                  <a:tcPr marL="21245" marR="21245" marT="42491" marB="4249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Amer. Indian</a:t>
                      </a:r>
                    </a:p>
                  </a:txBody>
                  <a:tcPr marL="0" marR="0" marT="42491" marB="4249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Asian</a:t>
                      </a:r>
                    </a:p>
                  </a:txBody>
                  <a:tcPr marL="21245" marR="21245" marT="42491" marB="4249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Pacific Islander</a:t>
                      </a:r>
                    </a:p>
                  </a:txBody>
                  <a:tcPr marL="21245" marR="21245" marT="42491" marB="4249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Two or More Races</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Special Ed.</a:t>
                      </a:r>
                    </a:p>
                  </a:txBody>
                  <a:tcPr marL="10256" marR="1025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Econ.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Disadv.</a:t>
                      </a:r>
                    </a:p>
                  </a:txBody>
                  <a:tcPr marL="10256" marR="1025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ELL</a:t>
                      </a:r>
                    </a:p>
                  </a:txBody>
                  <a:tcPr marL="21245" marR="21245" marT="42491" marB="4249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252413">
                <a:tc gridSpan="11">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alibri" charset="0"/>
                          <a:ea typeface="Times New Roman" charset="0"/>
                          <a:cs typeface="Calibri" charset="0"/>
                        </a:rPr>
                        <a:t>Performance Rates – State </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Reading</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Mathematics</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Writing</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Science</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Social Studies</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31775">
                <a:tc gridSpan="12">
                  <a:txBody>
                    <a:bodyPr/>
                    <a:lstStyle/>
                    <a:p>
                      <a:pPr marL="3175" marR="0" lvl="1" indent="-3175"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alibri" charset="0"/>
                          <a:ea typeface="Times New Roman" charset="0"/>
                          <a:cs typeface="Calibri" charset="0"/>
                        </a:rPr>
                        <a:t>Performance Rates – Federal</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Reading – Federal </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n/a</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n/a</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n/a</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n/a</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Mathematics – Federal </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n/a</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n/a</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n/a</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n/a</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79%</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27013">
                <a:tc gridSpan="12">
                  <a:txBody>
                    <a:bodyPr/>
                    <a:lstStyle/>
                    <a:p>
                      <a:pPr marL="0" marR="0" lvl="1" indent="1588"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alibri" charset="0"/>
                          <a:ea typeface="Times New Roman" charset="0"/>
                          <a:cs typeface="Calibri" charset="0"/>
                        </a:rPr>
                        <a:t>Participation Rates</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9550">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Reading</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79120" marR="791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79120" marR="791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79120" marR="791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20663">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Mathematics</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79120" marR="791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79120" marR="791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79120" marR="791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95%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68288">
                <a:tc gridSpan="12">
                  <a:txBody>
                    <a:bodyPr/>
                    <a:lstStyle/>
                    <a:p>
                      <a:pPr marL="0" marR="0" lvl="1" indent="1588"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alibri" charset="0"/>
                          <a:ea typeface="Times New Roman" charset="0"/>
                          <a:cs typeface="Calibri" charset="0"/>
                        </a:rPr>
                        <a:t>Federal Graduation Rates (includes an improvement target)</a:t>
                      </a: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025">
                <a:tc>
                  <a:txBody>
                    <a:bodyPr/>
                    <a:lstStyle/>
                    <a:p>
                      <a:pPr marL="287338" marR="0" lvl="1" indent="1588"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4-year</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200025">
                <a:tc>
                  <a:txBody>
                    <a:bodyPr/>
                    <a:lstStyle/>
                    <a:p>
                      <a:pPr marL="287338" marR="0" lvl="1" indent="1588"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5-year</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85%</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314325">
                <a:tc gridSpan="12">
                  <a:txBody>
                    <a:bodyPr/>
                    <a:lstStyle/>
                    <a:p>
                      <a:pPr marL="0" marR="0" lvl="1" indent="1588"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alibri" charset="0"/>
                          <a:ea typeface="Times New Roman" charset="0"/>
                          <a:cs typeface="Calibri" charset="0"/>
                        </a:rPr>
                        <a:t>District Limits on Use of Alternative Assessment Results</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Reading – Modified </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2% </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gridSpan="10">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a:ln>
                            <a:noFill/>
                          </a:ln>
                          <a:solidFill>
                            <a:schemeClr val="tx1"/>
                          </a:solidFill>
                          <a:effectLst/>
                          <a:latin typeface="Calibri" charset="0"/>
                          <a:ea typeface="Times New Roman" charset="0"/>
                          <a:cs typeface="Calibri" charset="0"/>
                        </a:rPr>
                        <a:t>Not Applicable</a:t>
                      </a: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Reading – Alternate </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1% </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gridSpan="10">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a:ln>
                            <a:noFill/>
                          </a:ln>
                          <a:solidFill>
                            <a:schemeClr val="tx1"/>
                          </a:solidFill>
                          <a:effectLst/>
                          <a:latin typeface="Calibri" charset="0"/>
                          <a:ea typeface="Times New Roman" charset="0"/>
                          <a:cs typeface="Calibri" charset="0"/>
                        </a:rPr>
                        <a:t>Not Applicable</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Mathematics – Modified </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2% </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gridSpan="10">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a:ln>
                            <a:noFill/>
                          </a:ln>
                          <a:solidFill>
                            <a:schemeClr val="tx1"/>
                          </a:solidFill>
                          <a:effectLst/>
                          <a:latin typeface="Calibri" charset="0"/>
                          <a:ea typeface="Times New Roman" charset="0"/>
                          <a:cs typeface="Calibri" charset="0"/>
                        </a:rPr>
                        <a:t>Not Applicable</a:t>
                      </a: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025">
                <a:tc>
                  <a:txBody>
                    <a:bodyPr/>
                    <a:lstStyle/>
                    <a:p>
                      <a:pPr marL="231775" marR="0" lvl="1" indent="55563"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Mathematics – Alternate </a:t>
                      </a:r>
                    </a:p>
                  </a:txBody>
                  <a:tcPr marL="18416" marR="1841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1% </a:t>
                      </a: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gridSpan="10">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a:ln>
                            <a:noFill/>
                          </a:ln>
                          <a:solidFill>
                            <a:schemeClr val="tx1"/>
                          </a:solidFill>
                          <a:effectLst/>
                          <a:latin typeface="Calibri" charset="0"/>
                          <a:ea typeface="Times New Roman" charset="0"/>
                          <a:cs typeface="Calibri" charset="0"/>
                        </a:rPr>
                        <a:t>Not Applicable</a:t>
                      </a: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5" marR="2124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Box 8"/>
          <p:cNvSpPr txBox="1">
            <a:spLocks noChangeArrowheads="1"/>
          </p:cNvSpPr>
          <p:nvPr/>
        </p:nvSpPr>
        <p:spPr bwMode="auto">
          <a:xfrm>
            <a:off x="0" y="1116013"/>
            <a:ext cx="9144000" cy="461962"/>
          </a:xfrm>
          <a:prstGeom prst="rect">
            <a:avLst/>
          </a:prstGeom>
          <a:solidFill>
            <a:schemeClr val="bg1"/>
          </a:solidFill>
          <a:ln w="9525">
            <a:noFill/>
            <a:miter lim="800000"/>
            <a:headEnd/>
            <a:tailEnd/>
          </a:ln>
        </p:spPr>
        <p:txBody>
          <a:bodyPr>
            <a:prstTxWarp prst="textNoShape">
              <a:avLst/>
            </a:prstTxWarp>
            <a:spAutoFit/>
          </a:bodyPr>
          <a:lstStyle/>
          <a:p>
            <a:pPr eaLnBrk="1" hangingPunct="1"/>
            <a:endParaRPr lang="en-US"/>
          </a:p>
        </p:txBody>
      </p:sp>
      <p:sp>
        <p:nvSpPr>
          <p:cNvPr id="49155" name="Slide Number Placeholder 4"/>
          <p:cNvSpPr>
            <a:spLocks noGrp="1"/>
          </p:cNvSpPr>
          <p:nvPr>
            <p:ph type="sldNum" sz="quarter" idx="12"/>
          </p:nvPr>
        </p:nvSpPr>
        <p:spPr bwMode="auto">
          <a:noFill/>
          <a:ln>
            <a:miter lim="800000"/>
            <a:headEnd/>
            <a:tailEnd/>
          </a:ln>
        </p:spPr>
        <p:txBody>
          <a:bodyPr/>
          <a:lstStyle/>
          <a:p>
            <a:pPr>
              <a:lnSpc>
                <a:spcPct val="80000"/>
              </a:lnSpc>
            </a:pPr>
            <a:fld id="{B5A2E856-B851-5B4D-9FD6-11B6155C213A}" type="slidenum">
              <a:rPr lang="en-US" sz="1200"/>
              <a:pPr>
                <a:lnSpc>
                  <a:spcPct val="80000"/>
                </a:lnSpc>
              </a:pPr>
              <a:t>37</a:t>
            </a:fld>
            <a:endParaRPr lang="en-US" sz="1200"/>
          </a:p>
        </p:txBody>
      </p:sp>
      <p:sp>
        <p:nvSpPr>
          <p:cNvPr id="49156" name="Title 3"/>
          <p:cNvSpPr>
            <a:spLocks noGrp="1"/>
          </p:cNvSpPr>
          <p:nvPr>
            <p:ph type="title"/>
          </p:nvPr>
        </p:nvSpPr>
        <p:spPr>
          <a:xfrm>
            <a:off x="352425" y="279400"/>
            <a:ext cx="8275638" cy="869950"/>
          </a:xfrm>
        </p:spPr>
        <p:txBody>
          <a:bodyPr/>
          <a:lstStyle/>
          <a:p>
            <a:r>
              <a:rPr lang="en-US" sz="3000" b="1">
                <a:solidFill>
                  <a:srgbClr val="0F6FC6"/>
                </a:solidFill>
                <a:latin typeface="Goudy Old Style" charset="0"/>
              </a:rPr>
              <a:t>2014 Accountability Calendar</a:t>
            </a:r>
            <a:endParaRPr lang="en-US" sz="3000">
              <a:solidFill>
                <a:srgbClr val="0F6FC6"/>
              </a:solidFill>
              <a:latin typeface="Goudy Old Style" charset="0"/>
            </a:endParaRPr>
          </a:p>
        </p:txBody>
      </p:sp>
      <p:graphicFrame>
        <p:nvGraphicFramePr>
          <p:cNvPr id="8" name="Table 7"/>
          <p:cNvGraphicFramePr>
            <a:graphicFrameLocks noGrp="1"/>
          </p:cNvGraphicFramePr>
          <p:nvPr/>
        </p:nvGraphicFramePr>
        <p:xfrm>
          <a:off x="381000" y="1087438"/>
          <a:ext cx="8334375" cy="4945062"/>
        </p:xfrm>
        <a:graphic>
          <a:graphicData uri="http://schemas.openxmlformats.org/drawingml/2006/table">
            <a:tbl>
              <a:tblPr/>
              <a:tblGrid>
                <a:gridCol w="1347788"/>
                <a:gridCol w="6986587"/>
              </a:tblGrid>
              <a:tr h="5397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chemeClr val="bg1"/>
                          </a:solidFill>
                          <a:effectLst/>
                          <a:latin typeface="Calibri" charset="0"/>
                          <a:ea typeface="Calibri" charset="0"/>
                          <a:cs typeface="Times New Roman" charset="0"/>
                        </a:rPr>
                        <a:t>Date</a:t>
                      </a: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a:ln>
                            <a:noFill/>
                          </a:ln>
                          <a:solidFill>
                            <a:schemeClr val="bg1"/>
                          </a:solidFill>
                          <a:effectLst/>
                          <a:latin typeface="Calibri" charset="0"/>
                          <a:ea typeface="Calibri" charset="0"/>
                          <a:cs typeface="Times New Roman" charset="0"/>
                        </a:rPr>
                        <a:t>Event</a:t>
                      </a:r>
                    </a:p>
                  </a:txBody>
                  <a:tcPr marL="47353" marR="47353" marT="0" marB="0" anchor="ctr" horzOverflow="overflow">
                    <a:lnL w="12700" cap="flat" cmpd="sng" algn="ctr">
                      <a:solidFill>
                        <a:schemeClr val="bg1"/>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1"/>
                    </a:solidFill>
                  </a:tcPr>
                </a:tc>
              </a:tr>
              <a:tr h="5603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August 8</a:t>
                      </a: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2014 Preliminary Accountability Tables with rating labels, Distinction Designations, and System Safeguards released (public web) </a:t>
                      </a:r>
                      <a:endParaRPr kumimoji="0" lang="en-US" sz="1600" b="0" i="0" u="none" strike="noStrike" cap="none" normalizeH="0" baseline="0">
                        <a:ln>
                          <a:noFill/>
                        </a:ln>
                        <a:solidFill>
                          <a:schemeClr val="tx1"/>
                        </a:solidFill>
                        <a:effectLst/>
                        <a:latin typeface="Calibri" charset="0"/>
                        <a:ea typeface="Times New Roman" charset="0"/>
                        <a:cs typeface="Calibri" charset="0"/>
                      </a:endParaRP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3587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August 8</a:t>
                      </a: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C8E3FB"/>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Appeals application opens (Texas Education Agency Secure Environment ) </a:t>
                      </a:r>
                      <a:endParaRPr kumimoji="0" lang="en-US" sz="1600" b="0" i="0" u="none" strike="noStrike" cap="none" normalizeH="0" baseline="0">
                        <a:ln>
                          <a:noFill/>
                        </a:ln>
                        <a:solidFill>
                          <a:schemeClr val="tx1"/>
                        </a:solidFill>
                        <a:effectLst/>
                        <a:latin typeface="Calibri" charset="0"/>
                        <a:ea typeface="Times New Roman" charset="0"/>
                        <a:cs typeface="Calibri" charset="0"/>
                      </a:endParaRP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C8E3FB"/>
                    </a:solidFill>
                  </a:tcPr>
                </a:tc>
              </a:tr>
              <a:tr h="40005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September 9</a:t>
                      </a: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2014 Appeals Deadline </a:t>
                      </a:r>
                      <a:endParaRPr kumimoji="0" lang="en-US" sz="1600" b="0" i="0" u="none" strike="noStrike" cap="none" normalizeH="0" baseline="0">
                        <a:ln>
                          <a:noFill/>
                        </a:ln>
                        <a:solidFill>
                          <a:schemeClr val="tx1"/>
                        </a:solidFill>
                        <a:effectLst/>
                        <a:latin typeface="Calibri" charset="0"/>
                        <a:ea typeface="Times New Roman" charset="0"/>
                        <a:cs typeface="Calibri" charset="0"/>
                      </a:endParaRP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1122363">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128"/>
                          <a:cs typeface="ＭＳ Ｐゴシック" charset="-128"/>
                        </a:rPr>
                        <a:t>October 1</a:t>
                      </a: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C8E3FB"/>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Per House Bill 5 (Section 39.363), a newly-developed report will be posted online. This report will include state-assigned academic ratings, state-assigned financial ratings, and locally-assigned Community and Student Engagement ratings for </a:t>
                      </a:r>
                      <a:b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b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each district and campus. </a:t>
                      </a:r>
                      <a:endParaRPr kumimoji="0" lang="en-US" sz="1600" b="0" i="0" u="none" strike="noStrike" cap="none" normalizeH="0" baseline="0">
                        <a:ln>
                          <a:noFill/>
                        </a:ln>
                        <a:solidFill>
                          <a:schemeClr val="tx1"/>
                        </a:solidFill>
                        <a:effectLst/>
                        <a:latin typeface="Calibri" charset="0"/>
                        <a:ea typeface="Times New Roman" charset="0"/>
                        <a:cs typeface="Calibri" charset="0"/>
                      </a:endParaRP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C8E3FB"/>
                    </a:solidFill>
                  </a:tcPr>
                </a:tc>
              </a:tr>
              <a:tr h="5603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128"/>
                          <a:cs typeface="ＭＳ Ｐゴシック" charset="-128"/>
                        </a:rPr>
                        <a:t>Early November</a:t>
                      </a: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TEA notifies districts of accountability appeal decisions (TEASE)</a:t>
                      </a:r>
                      <a:endParaRPr kumimoji="0" lang="en-US" sz="1600" b="0" i="0" u="none" strike="noStrike" cap="none" normalizeH="0" baseline="0">
                        <a:ln>
                          <a:noFill/>
                        </a:ln>
                        <a:solidFill>
                          <a:schemeClr val="tx1"/>
                        </a:solidFill>
                        <a:effectLst/>
                        <a:latin typeface="Calibri" charset="0"/>
                        <a:ea typeface="Calibri" charset="0"/>
                        <a:cs typeface="Times New Roman" charset="0"/>
                      </a:endParaRPr>
                    </a:p>
                  </a:txBody>
                  <a:tcPr marL="68580" marR="68580"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128"/>
                          <a:cs typeface="ＭＳ Ｐゴシック" charset="-128"/>
                        </a:rPr>
                        <a:t>Early November</a:t>
                      </a: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C8E3FB"/>
                    </a:solidFill>
                  </a:tcPr>
                </a:tc>
                <a:tc>
                  <a:txBody>
                    <a:bodyPr/>
                    <a:lstStyle/>
                    <a:p>
                      <a:pPr marL="0" marR="0" lvl="0" indent="0" algn="l" defTabSz="914400" rtl="0" eaLnBrk="1" fontAlgn="base" latinLnBrk="0" hangingPunct="1">
                        <a:lnSpc>
                          <a:spcPct val="115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2014 Final ratings release after resolution of all appeals (TEASE and public web) </a:t>
                      </a:r>
                      <a:endParaRPr kumimoji="0" lang="en-US" sz="1600" b="0" i="0" u="none" strike="noStrike" cap="none" normalizeH="0" baseline="0">
                        <a:ln>
                          <a:noFill/>
                        </a:ln>
                        <a:solidFill>
                          <a:schemeClr val="tx1"/>
                        </a:solidFill>
                        <a:effectLst/>
                        <a:latin typeface="Calibri" charset="0"/>
                        <a:ea typeface="Calibri" charset="0"/>
                        <a:cs typeface="Times New Roman" charset="0"/>
                      </a:endParaRPr>
                    </a:p>
                  </a:txBody>
                  <a:tcPr marL="68580" marR="68580"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rgbClr val="C8E3FB"/>
                    </a:solidFill>
                  </a:tcPr>
                </a:tc>
              </a:tr>
              <a:tr h="841375">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charset="0"/>
                          <a:ea typeface="ＭＳ Ｐゴシック" charset="-128"/>
                          <a:cs typeface="ＭＳ Ｐゴシック" charset="-128"/>
                        </a:rPr>
                        <a:t>December 19</a:t>
                      </a:r>
                    </a:p>
                  </a:txBody>
                  <a:tcPr marL="47353" marR="47353"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ts val="200"/>
                        </a:spcBef>
                        <a:spcAft>
                          <a:spcPts val="200"/>
                        </a:spcAft>
                        <a:buClrTx/>
                        <a:buSzTx/>
                        <a:buFontTx/>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Per House Bill 5 (Section 39.0545), a newly-developed comparison reporting system for districts and campuses based on 2014 performance index results will </a:t>
                      </a:r>
                      <a:b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b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be posted online.</a:t>
                      </a:r>
                      <a:endParaRPr kumimoji="0" lang="en-US" sz="1600" b="0" i="0" u="none" strike="noStrike" cap="none" normalizeH="0" baseline="0">
                        <a:ln>
                          <a:noFill/>
                        </a:ln>
                        <a:solidFill>
                          <a:schemeClr val="tx1"/>
                        </a:solidFill>
                        <a:effectLst/>
                        <a:latin typeface="Calibri" charset="0"/>
                        <a:ea typeface="Calibri" charset="0"/>
                        <a:cs typeface="Times New Roman" charset="0"/>
                      </a:endParaRPr>
                    </a:p>
                  </a:txBody>
                  <a:tcPr marL="68580" marR="68580" marT="0" marB="0" anchor="ctr"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3"/>
          <p:cNvSpPr>
            <a:spLocks noGrp="1"/>
          </p:cNvSpPr>
          <p:nvPr>
            <p:ph type="title"/>
          </p:nvPr>
        </p:nvSpPr>
        <p:spPr>
          <a:xfrm>
            <a:off x="650875" y="360363"/>
            <a:ext cx="8077200" cy="869950"/>
          </a:xfrm>
        </p:spPr>
        <p:txBody>
          <a:bodyPr/>
          <a:lstStyle/>
          <a:p>
            <a:pPr eaLnBrk="1" hangingPunct="1">
              <a:lnSpc>
                <a:spcPts val="3400"/>
              </a:lnSpc>
            </a:pPr>
            <a:r>
              <a:rPr lang="en-US" sz="3000" b="1">
                <a:solidFill>
                  <a:srgbClr val="0F6FC6"/>
                </a:solidFill>
                <a:latin typeface="Goudy Old Style" charset="0"/>
              </a:rPr>
              <a:t>Performance Reporting Products</a:t>
            </a:r>
          </a:p>
        </p:txBody>
      </p:sp>
      <p:sp>
        <p:nvSpPr>
          <p:cNvPr id="50179" name="Content Placeholder 2"/>
          <p:cNvSpPr>
            <a:spLocks noGrp="1"/>
          </p:cNvSpPr>
          <p:nvPr>
            <p:ph sz="quarter" idx="1"/>
          </p:nvPr>
        </p:nvSpPr>
        <p:spPr>
          <a:xfrm>
            <a:off x="715963" y="1638300"/>
            <a:ext cx="8153400" cy="5054600"/>
          </a:xfrm>
        </p:spPr>
        <p:txBody>
          <a:bodyPr/>
          <a:lstStyle/>
          <a:p>
            <a:pPr>
              <a:lnSpc>
                <a:spcPts val="2200"/>
              </a:lnSpc>
              <a:spcBef>
                <a:spcPct val="0"/>
              </a:spcBef>
              <a:buClr>
                <a:srgbClr val="C45816"/>
              </a:buClr>
              <a:buSzPct val="125000"/>
              <a:buFont typeface="Wingdings" charset="2"/>
              <a:buChar char="§"/>
            </a:pPr>
            <a:r>
              <a:rPr lang="en-US" sz="1800" b="1">
                <a:solidFill>
                  <a:srgbClr val="0D0D0D"/>
                </a:solidFill>
                <a:latin typeface="Calibri" charset="0"/>
              </a:rPr>
              <a:t>Texas Performance Reporting System (TPRS)</a:t>
            </a:r>
            <a:r>
              <a:rPr lang="en-US" sz="1800">
                <a:solidFill>
                  <a:srgbClr val="0D0D0D"/>
                </a:solidFill>
                <a:latin typeface="Calibri" charset="0"/>
              </a:rPr>
              <a:t> </a:t>
            </a:r>
            <a:br>
              <a:rPr lang="en-US" sz="1800">
                <a:solidFill>
                  <a:srgbClr val="0D0D0D"/>
                </a:solidFill>
                <a:latin typeface="Calibri" charset="0"/>
              </a:rPr>
            </a:br>
            <a:r>
              <a:rPr lang="en-US" sz="1800">
                <a:solidFill>
                  <a:srgbClr val="0D0D0D"/>
                </a:solidFill>
                <a:latin typeface="Calibri" charset="0"/>
              </a:rPr>
              <a:t>Provides various reports that meet state and federal reporting requirements and includes performance and participation results disaggregated for a variety of student groups.</a:t>
            </a:r>
          </a:p>
          <a:p>
            <a:pPr>
              <a:lnSpc>
                <a:spcPts val="2200"/>
              </a:lnSpc>
              <a:spcBef>
                <a:spcPct val="0"/>
              </a:spcBef>
              <a:buClr>
                <a:srgbClr val="C45816"/>
              </a:buClr>
              <a:buSzPct val="125000"/>
              <a:buFont typeface="Wingdings" charset="2"/>
              <a:buChar char="§"/>
            </a:pPr>
            <a:endParaRPr lang="en-US" sz="1800" b="1">
              <a:solidFill>
                <a:srgbClr val="000000"/>
              </a:solidFill>
              <a:latin typeface="Calibri" charset="0"/>
            </a:endParaRPr>
          </a:p>
          <a:p>
            <a:pPr>
              <a:lnSpc>
                <a:spcPts val="2200"/>
              </a:lnSpc>
              <a:spcBef>
                <a:spcPct val="0"/>
              </a:spcBef>
              <a:buClr>
                <a:srgbClr val="C45816"/>
              </a:buClr>
              <a:buSzPct val="125000"/>
              <a:buFont typeface="Wingdings" charset="2"/>
              <a:buChar char="§"/>
            </a:pPr>
            <a:r>
              <a:rPr lang="en-US" sz="1800" b="1">
                <a:solidFill>
                  <a:srgbClr val="000000"/>
                </a:solidFill>
                <a:latin typeface="Calibri" charset="0"/>
              </a:rPr>
              <a:t>Texas Academic Performance Reports (TAPR) </a:t>
            </a:r>
            <a:r>
              <a:rPr lang="en-US" sz="1800">
                <a:solidFill>
                  <a:srgbClr val="000000"/>
                </a:solidFill>
                <a:latin typeface="Calibri" charset="0"/>
              </a:rPr>
              <a:t/>
            </a:r>
            <a:br>
              <a:rPr lang="en-US" sz="1800">
                <a:solidFill>
                  <a:srgbClr val="000000"/>
                </a:solidFill>
                <a:latin typeface="Calibri" charset="0"/>
              </a:rPr>
            </a:br>
            <a:r>
              <a:rPr lang="en-US" sz="1800">
                <a:solidFill>
                  <a:srgbClr val="000000"/>
                </a:solidFill>
                <a:latin typeface="Calibri" charset="0"/>
              </a:rPr>
              <a:t>Reports </a:t>
            </a:r>
            <a:r>
              <a:rPr lang="en-US" sz="1800">
                <a:solidFill>
                  <a:srgbClr val="0D0D0D"/>
                </a:solidFill>
                <a:latin typeface="Calibri" charset="0"/>
              </a:rPr>
              <a:t>performance of students in each district and school. Also provides extensive data on staff, programs, and demographics for each school and district.</a:t>
            </a:r>
          </a:p>
          <a:p>
            <a:pPr>
              <a:lnSpc>
                <a:spcPts val="2200"/>
              </a:lnSpc>
              <a:spcBef>
                <a:spcPct val="0"/>
              </a:spcBef>
              <a:buClr>
                <a:srgbClr val="C45816"/>
              </a:buClr>
              <a:buSzPct val="125000"/>
              <a:buFont typeface="Wingdings" charset="2"/>
              <a:buNone/>
            </a:pPr>
            <a:endParaRPr lang="en-US" sz="1800">
              <a:solidFill>
                <a:srgbClr val="0D0D0D"/>
              </a:solidFill>
              <a:latin typeface="Calibri" charset="0"/>
            </a:endParaRPr>
          </a:p>
          <a:p>
            <a:pPr>
              <a:lnSpc>
                <a:spcPts val="2200"/>
              </a:lnSpc>
              <a:spcBef>
                <a:spcPct val="0"/>
              </a:spcBef>
              <a:buClr>
                <a:srgbClr val="C45816"/>
              </a:buClr>
              <a:buSzPct val="125000"/>
              <a:buFont typeface="Wingdings" charset="2"/>
              <a:buChar char="§"/>
            </a:pPr>
            <a:r>
              <a:rPr lang="en-US" sz="1800" b="1">
                <a:solidFill>
                  <a:srgbClr val="0D0D0D"/>
                </a:solidFill>
                <a:latin typeface="Calibri" charset="0"/>
              </a:rPr>
              <a:t>School Report Cards </a:t>
            </a:r>
            <a:br>
              <a:rPr lang="en-US" sz="1800" b="1">
                <a:solidFill>
                  <a:srgbClr val="0D0D0D"/>
                </a:solidFill>
                <a:latin typeface="Calibri" charset="0"/>
              </a:rPr>
            </a:br>
            <a:r>
              <a:rPr lang="en-US" sz="1800">
                <a:solidFill>
                  <a:srgbClr val="0D0D0D"/>
                </a:solidFill>
                <a:latin typeface="Calibri" charset="0"/>
              </a:rPr>
              <a:t>Overview of campus-level performance results designed for parents.</a:t>
            </a:r>
          </a:p>
          <a:p>
            <a:pPr>
              <a:lnSpc>
                <a:spcPts val="2200"/>
              </a:lnSpc>
              <a:spcBef>
                <a:spcPct val="0"/>
              </a:spcBef>
              <a:buClr>
                <a:srgbClr val="C45816"/>
              </a:buClr>
              <a:buSzPct val="125000"/>
              <a:buFont typeface="Wingdings" charset="2"/>
              <a:buNone/>
            </a:pPr>
            <a:endParaRPr lang="en-US" sz="1800">
              <a:solidFill>
                <a:srgbClr val="0D0D0D"/>
              </a:solidFill>
              <a:latin typeface="Calibri" charset="0"/>
            </a:endParaRPr>
          </a:p>
          <a:p>
            <a:pPr>
              <a:lnSpc>
                <a:spcPts val="2200"/>
              </a:lnSpc>
              <a:spcBef>
                <a:spcPct val="0"/>
              </a:spcBef>
              <a:buClr>
                <a:srgbClr val="C45816"/>
              </a:buClr>
              <a:buSzPct val="125000"/>
              <a:buFont typeface="Wingdings" charset="2"/>
              <a:buChar char="§"/>
            </a:pPr>
            <a:r>
              <a:rPr lang="en-US" sz="1800" b="1">
                <a:solidFill>
                  <a:srgbClr val="0D0D0D"/>
                </a:solidFill>
                <a:latin typeface="Calibri" charset="0"/>
              </a:rPr>
              <a:t>Accountability Ratings</a:t>
            </a:r>
            <a:r>
              <a:rPr lang="en-US" sz="1800">
                <a:solidFill>
                  <a:srgbClr val="0D0D0D"/>
                </a:solidFill>
                <a:latin typeface="Calibri" charset="0"/>
              </a:rPr>
              <a:t> </a:t>
            </a:r>
            <a:br>
              <a:rPr lang="en-US" sz="1800">
                <a:solidFill>
                  <a:srgbClr val="0D0D0D"/>
                </a:solidFill>
                <a:latin typeface="Calibri" charset="0"/>
              </a:rPr>
            </a:br>
            <a:r>
              <a:rPr lang="en-US" sz="1800">
                <a:solidFill>
                  <a:srgbClr val="0D0D0D"/>
                </a:solidFill>
                <a:latin typeface="Calibri" charset="0"/>
              </a:rPr>
              <a:t>Accountability ratings, Distinction Designations, and System Safeguards are released annually for each district and campus. </a:t>
            </a:r>
          </a:p>
          <a:p>
            <a:pPr>
              <a:lnSpc>
                <a:spcPts val="2200"/>
              </a:lnSpc>
              <a:spcBef>
                <a:spcPct val="0"/>
              </a:spcBef>
              <a:buClr>
                <a:srgbClr val="C45816"/>
              </a:buClr>
              <a:buSzPct val="125000"/>
              <a:buFont typeface="Wingdings" charset="2"/>
              <a:buNone/>
            </a:pPr>
            <a:endParaRPr lang="en-US" sz="1800">
              <a:solidFill>
                <a:srgbClr val="0D0D0D"/>
              </a:solidFill>
              <a:latin typeface="Calibri" charset="0"/>
            </a:endParaRPr>
          </a:p>
          <a:p>
            <a:pPr>
              <a:lnSpc>
                <a:spcPts val="2200"/>
              </a:lnSpc>
              <a:spcBef>
                <a:spcPct val="0"/>
              </a:spcBef>
              <a:buClr>
                <a:srgbClr val="C45816"/>
              </a:buClr>
              <a:buSzPct val="125000"/>
              <a:buFont typeface="Wingdings" charset="2"/>
              <a:buChar char="§"/>
            </a:pPr>
            <a:r>
              <a:rPr lang="en-US" sz="1800" b="1">
                <a:solidFill>
                  <a:srgbClr val="0D0D0D"/>
                </a:solidFill>
                <a:latin typeface="Calibri" charset="0"/>
              </a:rPr>
              <a:t>Snapshot </a:t>
            </a:r>
            <a:br>
              <a:rPr lang="en-US" sz="1800" b="1">
                <a:solidFill>
                  <a:srgbClr val="0D0D0D"/>
                </a:solidFill>
                <a:latin typeface="Calibri" charset="0"/>
              </a:rPr>
            </a:br>
            <a:r>
              <a:rPr lang="en-US" sz="1800">
                <a:solidFill>
                  <a:srgbClr val="0D0D0D"/>
                </a:solidFill>
                <a:latin typeface="Calibri" charset="0"/>
              </a:rPr>
              <a:t>A profile of basic characteristics for every district.</a:t>
            </a:r>
            <a:endParaRPr lang="en-US" sz="1700">
              <a:solidFill>
                <a:srgbClr val="0D0D0D"/>
              </a:solidFill>
              <a:latin typeface="Calibri" charset="0"/>
            </a:endParaRPr>
          </a:p>
        </p:txBody>
      </p:sp>
      <p:sp>
        <p:nvSpPr>
          <p:cNvPr id="50180" name="Slide Number Placeholder 3"/>
          <p:cNvSpPr>
            <a:spLocks noGrp="1"/>
          </p:cNvSpPr>
          <p:nvPr>
            <p:ph type="sldNum" sz="quarter" idx="12"/>
          </p:nvPr>
        </p:nvSpPr>
        <p:spPr bwMode="auto">
          <a:noFill/>
          <a:ln>
            <a:miter lim="800000"/>
            <a:headEnd/>
            <a:tailEnd/>
          </a:ln>
        </p:spPr>
        <p:txBody>
          <a:bodyPr/>
          <a:lstStyle/>
          <a:p>
            <a:pPr>
              <a:lnSpc>
                <a:spcPct val="80000"/>
              </a:lnSpc>
            </a:pPr>
            <a:fld id="{4E02E284-2E90-E049-83C6-AACE0A025536}" type="slidenum">
              <a:rPr lang="en-US" sz="1200"/>
              <a:pPr>
                <a:lnSpc>
                  <a:spcPct val="80000"/>
                </a:lnSpc>
              </a:pPr>
              <a:t>38</a:t>
            </a:fld>
            <a:endParaRPr lang="en-US" sz="12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3"/>
          <p:cNvSpPr>
            <a:spLocks noGrp="1"/>
          </p:cNvSpPr>
          <p:nvPr>
            <p:ph type="title"/>
          </p:nvPr>
        </p:nvSpPr>
        <p:spPr>
          <a:xfrm>
            <a:off x="639763" y="360363"/>
            <a:ext cx="8077200" cy="869950"/>
          </a:xfrm>
        </p:spPr>
        <p:txBody>
          <a:bodyPr/>
          <a:lstStyle/>
          <a:p>
            <a:pPr eaLnBrk="1" hangingPunct="1">
              <a:lnSpc>
                <a:spcPts val="3400"/>
              </a:lnSpc>
            </a:pPr>
            <a:r>
              <a:rPr lang="en-US" sz="3000" b="1">
                <a:solidFill>
                  <a:schemeClr val="accent1"/>
                </a:solidFill>
                <a:latin typeface="Goudy Old Style" charset="0"/>
              </a:rPr>
              <a:t>Resources</a:t>
            </a:r>
          </a:p>
        </p:txBody>
      </p:sp>
      <p:sp>
        <p:nvSpPr>
          <p:cNvPr id="51203" name="Content Placeholder 2"/>
          <p:cNvSpPr>
            <a:spLocks noGrp="1"/>
          </p:cNvSpPr>
          <p:nvPr>
            <p:ph sz="quarter" idx="1"/>
          </p:nvPr>
        </p:nvSpPr>
        <p:spPr>
          <a:xfrm>
            <a:off x="671513" y="1438275"/>
            <a:ext cx="8153400" cy="4783138"/>
          </a:xfrm>
        </p:spPr>
        <p:txBody>
          <a:bodyPr/>
          <a:lstStyle/>
          <a:p>
            <a:pPr marL="341313" indent="-341313" eaLnBrk="1" hangingPunct="1">
              <a:lnSpc>
                <a:spcPts val="2200"/>
              </a:lnSpc>
              <a:spcBef>
                <a:spcPct val="0"/>
              </a:spcBef>
              <a:buClr>
                <a:srgbClr val="C45816"/>
              </a:buClr>
              <a:buSzPct val="150000"/>
              <a:buFont typeface="Wingdings" charset="2"/>
              <a:buNone/>
            </a:pPr>
            <a:endParaRPr lang="en-US" sz="1800">
              <a:latin typeface="Calibri" charset="0"/>
            </a:endParaRPr>
          </a:p>
          <a:p>
            <a:pPr marL="341313" indent="-341313" eaLnBrk="1" hangingPunct="1">
              <a:lnSpc>
                <a:spcPts val="2300"/>
              </a:lnSpc>
              <a:spcBef>
                <a:spcPct val="0"/>
              </a:spcBef>
              <a:buClr>
                <a:srgbClr val="C45816"/>
              </a:buClr>
              <a:buSzPct val="125000"/>
              <a:buFont typeface="Wingdings" charset="2"/>
              <a:buChar char="§"/>
            </a:pPr>
            <a:r>
              <a:rPr lang="en-US" sz="1800" b="1">
                <a:latin typeface="Calibri" charset="0"/>
              </a:rPr>
              <a:t>2014 Accountability Rating System</a:t>
            </a:r>
            <a:r>
              <a:rPr lang="en-US" sz="1800">
                <a:latin typeface="Calibri" charset="0"/>
              </a:rPr>
              <a:t/>
            </a:r>
            <a:br>
              <a:rPr lang="en-US" sz="1800">
                <a:latin typeface="Calibri" charset="0"/>
              </a:rPr>
            </a:br>
            <a:r>
              <a:rPr lang="en-US" sz="1800">
                <a:latin typeface="Calibri" charset="0"/>
                <a:hlinkClick r:id="rId4"/>
              </a:rPr>
              <a:t>http://ritter.tea.state.tx.us/perfreport/account/2014/index.html</a:t>
            </a:r>
            <a:endParaRPr lang="en-US" sz="1800">
              <a:latin typeface="Calibri" charset="0"/>
            </a:endParaRPr>
          </a:p>
          <a:p>
            <a:pPr marL="341313" indent="-341313" eaLnBrk="1" hangingPunct="1">
              <a:lnSpc>
                <a:spcPts val="2300"/>
              </a:lnSpc>
              <a:spcBef>
                <a:spcPct val="0"/>
              </a:spcBef>
              <a:buClr>
                <a:srgbClr val="C45816"/>
              </a:buClr>
              <a:buSzPct val="125000"/>
              <a:buFont typeface="Wingdings" charset="2"/>
              <a:buChar char="§"/>
            </a:pPr>
            <a:endParaRPr lang="en-US" sz="1800">
              <a:latin typeface="Calibri" charset="0"/>
            </a:endParaRPr>
          </a:p>
          <a:p>
            <a:pPr marL="341313" indent="-341313" eaLnBrk="1" hangingPunct="1">
              <a:lnSpc>
                <a:spcPts val="2300"/>
              </a:lnSpc>
              <a:spcBef>
                <a:spcPct val="0"/>
              </a:spcBef>
              <a:buClr>
                <a:srgbClr val="C45816"/>
              </a:buClr>
              <a:buSzPct val="125000"/>
              <a:buFont typeface="Wingdings" charset="2"/>
              <a:buChar char="§"/>
            </a:pPr>
            <a:r>
              <a:rPr lang="en-US" sz="1800" b="1">
                <a:latin typeface="Calibri" charset="0"/>
              </a:rPr>
              <a:t>Resources</a:t>
            </a:r>
            <a:br>
              <a:rPr lang="en-US" sz="1800" b="1">
                <a:latin typeface="Calibri" charset="0"/>
              </a:rPr>
            </a:br>
            <a:r>
              <a:rPr lang="en-US" sz="1800">
                <a:latin typeface="Calibri" charset="0"/>
                <a:hlinkClick r:id="rId5"/>
              </a:rPr>
              <a:t>http://www.tea.state.tx.us/perfreport/resources/index.html</a:t>
            </a:r>
            <a:endParaRPr lang="en-US" sz="1800">
              <a:latin typeface="Calibri" charset="0"/>
            </a:endParaRPr>
          </a:p>
          <a:p>
            <a:pPr marL="341313" indent="-341313" eaLnBrk="1" hangingPunct="1">
              <a:lnSpc>
                <a:spcPts val="2300"/>
              </a:lnSpc>
              <a:spcBef>
                <a:spcPct val="0"/>
              </a:spcBef>
              <a:buClr>
                <a:srgbClr val="C45816"/>
              </a:buClr>
              <a:buSzPct val="125000"/>
              <a:buFont typeface="Wingdings" charset="2"/>
              <a:buNone/>
            </a:pPr>
            <a:endParaRPr lang="en-US" sz="1800">
              <a:latin typeface="Calibri" charset="0"/>
            </a:endParaRPr>
          </a:p>
          <a:p>
            <a:pPr marL="341313" indent="-341313" eaLnBrk="1" hangingPunct="1">
              <a:lnSpc>
                <a:spcPts val="2300"/>
              </a:lnSpc>
              <a:spcBef>
                <a:spcPct val="0"/>
              </a:spcBef>
              <a:buClr>
                <a:srgbClr val="C45816"/>
              </a:buClr>
              <a:buSzPct val="125000"/>
              <a:buFont typeface="Wingdings" charset="2"/>
              <a:buChar char="§"/>
            </a:pPr>
            <a:r>
              <a:rPr lang="en-US" sz="1800" b="1">
                <a:latin typeface="Calibri" charset="0"/>
              </a:rPr>
              <a:t>Performance Reporting Home Page</a:t>
            </a:r>
            <a:r>
              <a:rPr lang="en-US" sz="1800">
                <a:latin typeface="Calibri" charset="0"/>
              </a:rPr>
              <a:t/>
            </a:r>
            <a:br>
              <a:rPr lang="en-US" sz="1800">
                <a:latin typeface="Calibri" charset="0"/>
              </a:rPr>
            </a:br>
            <a:r>
              <a:rPr lang="en-US" sz="1800">
                <a:latin typeface="Calibri" charset="0"/>
                <a:hlinkClick r:id="rId6"/>
              </a:rPr>
              <a:t>http://www.tea.state.tx.us/perfreport</a:t>
            </a:r>
            <a:endParaRPr lang="en-US" sz="1800">
              <a:latin typeface="Calibri" charset="0"/>
            </a:endParaRPr>
          </a:p>
          <a:p>
            <a:pPr marL="341313" indent="-341313" eaLnBrk="1" hangingPunct="1">
              <a:lnSpc>
                <a:spcPts val="2300"/>
              </a:lnSpc>
              <a:spcBef>
                <a:spcPct val="0"/>
              </a:spcBef>
              <a:buClr>
                <a:srgbClr val="C45816"/>
              </a:buClr>
              <a:buSzPct val="125000"/>
              <a:buFont typeface="Wingdings" charset="2"/>
              <a:buNone/>
            </a:pPr>
            <a:endParaRPr lang="en-US" sz="1800">
              <a:latin typeface="Calibri" charset="0"/>
            </a:endParaRPr>
          </a:p>
          <a:p>
            <a:pPr marL="341313" indent="-341313" eaLnBrk="1" hangingPunct="1">
              <a:lnSpc>
                <a:spcPts val="2300"/>
              </a:lnSpc>
              <a:spcBef>
                <a:spcPct val="0"/>
              </a:spcBef>
              <a:buClr>
                <a:srgbClr val="C45816"/>
              </a:buClr>
              <a:buSzPct val="125000"/>
              <a:buFont typeface="Wingdings" charset="2"/>
              <a:buChar char="§"/>
            </a:pPr>
            <a:r>
              <a:rPr lang="en-US" sz="1800" b="1">
                <a:latin typeface="Calibri" charset="0"/>
              </a:rPr>
              <a:t>Performance Reporting E-mail</a:t>
            </a:r>
            <a:r>
              <a:rPr lang="en-US" sz="1800">
                <a:latin typeface="Calibri" charset="0"/>
              </a:rPr>
              <a:t/>
            </a:r>
            <a:br>
              <a:rPr lang="en-US" sz="1800">
                <a:latin typeface="Calibri" charset="0"/>
              </a:rPr>
            </a:br>
            <a:r>
              <a:rPr lang="en-US" sz="1800">
                <a:latin typeface="Calibri" charset="0"/>
                <a:hlinkClick r:id="rId7"/>
              </a:rPr>
              <a:t>performance.reporting@tea.state.tx.us</a:t>
            </a:r>
            <a:endParaRPr lang="en-US" sz="1800">
              <a:latin typeface="Calibri" charset="0"/>
            </a:endParaRPr>
          </a:p>
          <a:p>
            <a:pPr marL="341313" indent="-341313" eaLnBrk="1" hangingPunct="1">
              <a:lnSpc>
                <a:spcPts val="2300"/>
              </a:lnSpc>
              <a:spcBef>
                <a:spcPct val="0"/>
              </a:spcBef>
              <a:buClr>
                <a:srgbClr val="C45816"/>
              </a:buClr>
              <a:buSzPct val="125000"/>
              <a:buFont typeface="Wingdings" charset="2"/>
              <a:buNone/>
            </a:pPr>
            <a:endParaRPr lang="en-US" sz="1800" b="1">
              <a:latin typeface="Calibri" charset="0"/>
            </a:endParaRPr>
          </a:p>
          <a:p>
            <a:pPr marL="341313" indent="-341313" eaLnBrk="1" hangingPunct="1">
              <a:lnSpc>
                <a:spcPts val="2300"/>
              </a:lnSpc>
              <a:spcBef>
                <a:spcPct val="0"/>
              </a:spcBef>
              <a:buClr>
                <a:srgbClr val="C45816"/>
              </a:buClr>
              <a:buSzPct val="125000"/>
              <a:buFont typeface="Wingdings" charset="2"/>
              <a:buChar char="§"/>
            </a:pPr>
            <a:r>
              <a:rPr lang="en-US" sz="1800" b="1">
                <a:latin typeface="Calibri" charset="0"/>
              </a:rPr>
              <a:t>Division Telephone </a:t>
            </a:r>
            <a:r>
              <a:rPr lang="en-US" sz="1800">
                <a:latin typeface="Calibri" charset="0"/>
              </a:rPr>
              <a:t/>
            </a:r>
            <a:br>
              <a:rPr lang="en-US" sz="1800">
                <a:latin typeface="Calibri" charset="0"/>
              </a:rPr>
            </a:br>
            <a:r>
              <a:rPr lang="en-US" sz="1800">
                <a:latin typeface="Calibri" charset="0"/>
              </a:rPr>
              <a:t>(512) 463-9704</a:t>
            </a:r>
          </a:p>
        </p:txBody>
      </p:sp>
      <p:sp>
        <p:nvSpPr>
          <p:cNvPr id="51204" name="Slide Number Placeholder 3"/>
          <p:cNvSpPr>
            <a:spLocks noGrp="1"/>
          </p:cNvSpPr>
          <p:nvPr>
            <p:ph type="sldNum" sz="quarter" idx="12"/>
          </p:nvPr>
        </p:nvSpPr>
        <p:spPr bwMode="auto">
          <a:noFill/>
          <a:ln>
            <a:miter lim="800000"/>
            <a:headEnd/>
            <a:tailEnd/>
          </a:ln>
        </p:spPr>
        <p:txBody>
          <a:bodyPr/>
          <a:lstStyle/>
          <a:p>
            <a:pPr>
              <a:lnSpc>
                <a:spcPct val="80000"/>
              </a:lnSpc>
            </a:pPr>
            <a:fld id="{67E65BF0-1CBA-4D43-B660-1C0F218C9C74}" type="slidenum">
              <a:rPr lang="en-US" sz="1200"/>
              <a:pPr>
                <a:lnSpc>
                  <a:spcPct val="80000"/>
                </a:lnSpc>
              </a:pPr>
              <a:t>39</a:t>
            </a:fld>
            <a:endParaRPr lang="en-US" sz="1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3"/>
          <p:cNvSpPr>
            <a:spLocks noGrp="1"/>
          </p:cNvSpPr>
          <p:nvPr>
            <p:ph type="title"/>
          </p:nvPr>
        </p:nvSpPr>
        <p:spPr>
          <a:xfrm>
            <a:off x="696913" y="369888"/>
            <a:ext cx="8275637" cy="869950"/>
          </a:xfrm>
        </p:spPr>
        <p:txBody>
          <a:bodyPr/>
          <a:lstStyle/>
          <a:p>
            <a:pPr eaLnBrk="1" hangingPunct="1">
              <a:lnSpc>
                <a:spcPts val="3200"/>
              </a:lnSpc>
            </a:pPr>
            <a:r>
              <a:rPr lang="en-US" sz="3000" b="1">
                <a:solidFill>
                  <a:schemeClr val="accent1"/>
                </a:solidFill>
                <a:latin typeface="Goudy Old Style" charset="0"/>
              </a:rPr>
              <a:t>Performance Index Goals</a:t>
            </a:r>
          </a:p>
        </p:txBody>
      </p:sp>
      <p:sp>
        <p:nvSpPr>
          <p:cNvPr id="15363" name="Slide Number Placeholder 3"/>
          <p:cNvSpPr>
            <a:spLocks noGrp="1"/>
          </p:cNvSpPr>
          <p:nvPr>
            <p:ph type="sldNum" sz="quarter" idx="12"/>
          </p:nvPr>
        </p:nvSpPr>
        <p:spPr bwMode="auto">
          <a:noFill/>
          <a:ln>
            <a:miter lim="800000"/>
            <a:headEnd/>
            <a:tailEnd/>
          </a:ln>
        </p:spPr>
        <p:txBody>
          <a:bodyPr/>
          <a:lstStyle/>
          <a:p>
            <a:pPr>
              <a:lnSpc>
                <a:spcPct val="80000"/>
              </a:lnSpc>
            </a:pPr>
            <a:fld id="{5E884A64-ED00-0647-A459-8360E37296E3}" type="slidenum">
              <a:rPr lang="en-US" sz="1200"/>
              <a:pPr>
                <a:lnSpc>
                  <a:spcPct val="80000"/>
                </a:lnSpc>
              </a:pPr>
              <a:t>4</a:t>
            </a:fld>
            <a:endParaRPr lang="en-US" sz="1200"/>
          </a:p>
        </p:txBody>
      </p:sp>
      <p:sp>
        <p:nvSpPr>
          <p:cNvPr id="12292" name="Rectangle 5"/>
          <p:cNvSpPr>
            <a:spLocks noChangeArrowheads="1"/>
          </p:cNvSpPr>
          <p:nvPr/>
        </p:nvSpPr>
        <p:spPr bwMode="auto">
          <a:xfrm>
            <a:off x="714375" y="1651000"/>
            <a:ext cx="8124825" cy="4878388"/>
          </a:xfrm>
          <a:prstGeom prst="rect">
            <a:avLst/>
          </a:prstGeom>
          <a:noFill/>
          <a:ln w="9525">
            <a:noFill/>
            <a:miter lim="800000"/>
            <a:headEnd/>
            <a:tailEnd/>
          </a:ln>
        </p:spPr>
        <p:txBody>
          <a:bodyPr>
            <a:prstTxWarp prst="textNoShape">
              <a:avLst/>
            </a:prstTxWarp>
            <a:spAutoFit/>
          </a:bodyPr>
          <a:lstStyle/>
          <a:p>
            <a:pPr marL="347663" indent="-347663" eaLnBrk="1" hangingPunct="1">
              <a:lnSpc>
                <a:spcPts val="2200"/>
              </a:lnSpc>
              <a:buClr>
                <a:srgbClr val="C45816"/>
              </a:buClr>
              <a:buSzPct val="125000"/>
              <a:buFont typeface="Wingdings" charset="2"/>
              <a:buChar char="§"/>
            </a:pPr>
            <a:r>
              <a:rPr lang="en-US" sz="1800" b="1">
                <a:latin typeface="Calibri" charset="0"/>
              </a:rPr>
              <a:t>Index 1: Student Achievement</a:t>
            </a:r>
            <a:r>
              <a:rPr lang="en-US" sz="1800">
                <a:latin typeface="Calibri" charset="0"/>
              </a:rPr>
              <a:t/>
            </a:r>
            <a:br>
              <a:rPr lang="en-US" sz="1800">
                <a:latin typeface="Calibri" charset="0"/>
              </a:rPr>
            </a:br>
            <a:r>
              <a:rPr lang="en-US" sz="1800">
                <a:latin typeface="Calibri" charset="0"/>
              </a:rPr>
              <a:t>Measures campus and district performance based on satisfactory student </a:t>
            </a:r>
            <a:br>
              <a:rPr lang="en-US" sz="1800">
                <a:latin typeface="Calibri" charset="0"/>
              </a:rPr>
            </a:br>
            <a:r>
              <a:rPr lang="en-US" sz="1800">
                <a:latin typeface="Calibri" charset="0"/>
              </a:rPr>
              <a:t>achievement combined over all subjects for all students. </a:t>
            </a:r>
          </a:p>
          <a:p>
            <a:pPr marL="347663" indent="-347663" eaLnBrk="1" hangingPunct="1">
              <a:lnSpc>
                <a:spcPts val="2200"/>
              </a:lnSpc>
              <a:buClr>
                <a:srgbClr val="C45816"/>
              </a:buClr>
              <a:buSzPct val="125000"/>
              <a:buFont typeface="Wingdings" charset="2"/>
              <a:buChar char="§"/>
            </a:pPr>
            <a:endParaRPr lang="en-US" sz="1800">
              <a:latin typeface="Calibri" charset="0"/>
            </a:endParaRPr>
          </a:p>
          <a:p>
            <a:pPr marL="347663" indent="-347663" eaLnBrk="1" hangingPunct="1">
              <a:lnSpc>
                <a:spcPts val="2200"/>
              </a:lnSpc>
              <a:buClr>
                <a:srgbClr val="C45816"/>
              </a:buClr>
              <a:buSzPct val="125000"/>
              <a:buFont typeface="Wingdings" charset="2"/>
              <a:buChar char="§"/>
            </a:pPr>
            <a:r>
              <a:rPr lang="en-US" sz="1800" b="1">
                <a:latin typeface="Calibri" charset="0"/>
              </a:rPr>
              <a:t>Index 2: Student Progress</a:t>
            </a:r>
            <a:br>
              <a:rPr lang="en-US" sz="1800" b="1">
                <a:latin typeface="Calibri" charset="0"/>
              </a:rPr>
            </a:br>
            <a:r>
              <a:rPr lang="en-US" sz="1800">
                <a:latin typeface="Calibri" charset="0"/>
              </a:rPr>
              <a:t>Measures student progress by subject and by student demographics: </a:t>
            </a:r>
            <a:br>
              <a:rPr lang="en-US" sz="1800">
                <a:latin typeface="Calibri" charset="0"/>
              </a:rPr>
            </a:br>
            <a:r>
              <a:rPr lang="en-US" sz="1800">
                <a:latin typeface="Calibri" charset="0"/>
              </a:rPr>
              <a:t>race/ethnicity, special education, and English Language Learners (ELLs). </a:t>
            </a:r>
          </a:p>
          <a:p>
            <a:pPr marL="347663" indent="-347663" eaLnBrk="1" hangingPunct="1">
              <a:lnSpc>
                <a:spcPts val="2200"/>
              </a:lnSpc>
              <a:buClr>
                <a:srgbClr val="C45816"/>
              </a:buClr>
              <a:buSzPct val="125000"/>
              <a:buFont typeface="Wingdings" charset="2"/>
              <a:buChar char="§"/>
            </a:pPr>
            <a:endParaRPr lang="en-US" sz="1800">
              <a:latin typeface="Calibri" charset="0"/>
            </a:endParaRPr>
          </a:p>
          <a:p>
            <a:pPr marL="347663" indent="-347663" eaLnBrk="1" hangingPunct="1">
              <a:lnSpc>
                <a:spcPts val="2200"/>
              </a:lnSpc>
              <a:buClr>
                <a:srgbClr val="C45816"/>
              </a:buClr>
              <a:buSzPct val="125000"/>
              <a:buFont typeface="Wingdings" charset="2"/>
              <a:buChar char="§"/>
            </a:pPr>
            <a:r>
              <a:rPr lang="en-US" sz="1800" b="1">
                <a:latin typeface="Calibri" charset="0"/>
              </a:rPr>
              <a:t>Index 3: Closing Performance Gaps</a:t>
            </a:r>
            <a:r>
              <a:rPr lang="en-US" sz="1800">
                <a:latin typeface="Calibri" charset="0"/>
              </a:rPr>
              <a:t/>
            </a:r>
            <a:br>
              <a:rPr lang="en-US" sz="1800">
                <a:latin typeface="Calibri" charset="0"/>
              </a:rPr>
            </a:br>
            <a:r>
              <a:rPr lang="en-US" sz="1800">
                <a:latin typeface="Calibri" charset="0"/>
              </a:rPr>
              <a:t>Emphasizes the academic achievement of economically disadvantaged students </a:t>
            </a:r>
            <a:br>
              <a:rPr lang="en-US" sz="1800">
                <a:latin typeface="Calibri" charset="0"/>
              </a:rPr>
            </a:br>
            <a:r>
              <a:rPr lang="en-US" sz="1800">
                <a:latin typeface="Calibri" charset="0"/>
              </a:rPr>
              <a:t>and the two lowest performing racial/ethnic student groups. </a:t>
            </a:r>
          </a:p>
          <a:p>
            <a:pPr marL="347663" indent="-347663" eaLnBrk="1" hangingPunct="1">
              <a:lnSpc>
                <a:spcPts val="2200"/>
              </a:lnSpc>
              <a:buClr>
                <a:srgbClr val="C45816"/>
              </a:buClr>
              <a:buSzPct val="125000"/>
            </a:pPr>
            <a:endParaRPr lang="en-US" sz="1800">
              <a:latin typeface="Calibri" charset="0"/>
            </a:endParaRPr>
          </a:p>
          <a:p>
            <a:pPr marL="347663" indent="-347663" eaLnBrk="1" hangingPunct="1">
              <a:lnSpc>
                <a:spcPts val="2200"/>
              </a:lnSpc>
              <a:buClr>
                <a:srgbClr val="C45816"/>
              </a:buClr>
              <a:buSzPct val="125000"/>
              <a:buFont typeface="Wingdings" charset="2"/>
              <a:buChar char="§"/>
            </a:pPr>
            <a:r>
              <a:rPr lang="en-US" sz="1800" b="1">
                <a:latin typeface="Calibri" charset="0"/>
              </a:rPr>
              <a:t>Index 4: Postsecondary Readiness</a:t>
            </a:r>
            <a:r>
              <a:rPr lang="en-US" sz="1800">
                <a:latin typeface="Calibri" charset="0"/>
              </a:rPr>
              <a:t/>
            </a:r>
            <a:br>
              <a:rPr lang="en-US" sz="1800">
                <a:latin typeface="Calibri" charset="0"/>
              </a:rPr>
            </a:br>
            <a:r>
              <a:rPr lang="en-US" sz="1800">
                <a:latin typeface="Calibri" charset="0"/>
              </a:rPr>
              <a:t>Emphasizes the role of elementary and middle schools in preparing students </a:t>
            </a:r>
            <a:br>
              <a:rPr lang="en-US" sz="1800">
                <a:latin typeface="Calibri" charset="0"/>
              </a:rPr>
            </a:br>
            <a:r>
              <a:rPr lang="en-US" sz="1800">
                <a:latin typeface="Calibri" charset="0"/>
              </a:rPr>
              <a:t>for the rigors of high school, and the importance of earning a high school </a:t>
            </a:r>
            <a:br>
              <a:rPr lang="en-US" sz="1800">
                <a:latin typeface="Calibri" charset="0"/>
              </a:rPr>
            </a:br>
            <a:r>
              <a:rPr lang="en-US" sz="1800">
                <a:latin typeface="Calibri" charset="0"/>
              </a:rPr>
              <a:t>diploma that provides students with the foundation necessary for success in </a:t>
            </a:r>
            <a:br>
              <a:rPr lang="en-US" sz="1800">
                <a:latin typeface="Calibri" charset="0"/>
              </a:rPr>
            </a:br>
            <a:r>
              <a:rPr lang="en-US" sz="1800">
                <a:latin typeface="Calibri" charset="0"/>
              </a:rPr>
              <a:t>college, the workforce, job training programs, or the military.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title"/>
          </p:nvPr>
        </p:nvSpPr>
        <p:spPr>
          <a:xfrm>
            <a:off x="687388" y="361950"/>
            <a:ext cx="8275637" cy="869950"/>
          </a:xfrm>
        </p:spPr>
        <p:txBody>
          <a:bodyPr/>
          <a:lstStyle/>
          <a:p>
            <a:pPr eaLnBrk="1" hangingPunct="1">
              <a:lnSpc>
                <a:spcPts val="3200"/>
              </a:lnSpc>
            </a:pPr>
            <a:r>
              <a:rPr lang="en-US" sz="3000" b="1">
                <a:solidFill>
                  <a:schemeClr val="accent1"/>
                </a:solidFill>
                <a:latin typeface="Goudy Old Style" charset="0"/>
              </a:rPr>
              <a:t>Accountability Rating Labels</a:t>
            </a:r>
          </a:p>
        </p:txBody>
      </p:sp>
      <p:sp>
        <p:nvSpPr>
          <p:cNvPr id="16387" name="Slide Number Placeholder 3"/>
          <p:cNvSpPr>
            <a:spLocks noGrp="1"/>
          </p:cNvSpPr>
          <p:nvPr>
            <p:ph type="sldNum" sz="quarter" idx="12"/>
          </p:nvPr>
        </p:nvSpPr>
        <p:spPr bwMode="auto">
          <a:noFill/>
          <a:ln>
            <a:miter lim="800000"/>
            <a:headEnd/>
            <a:tailEnd/>
          </a:ln>
        </p:spPr>
        <p:txBody>
          <a:bodyPr/>
          <a:lstStyle/>
          <a:p>
            <a:pPr>
              <a:lnSpc>
                <a:spcPct val="80000"/>
              </a:lnSpc>
            </a:pPr>
            <a:fld id="{35C53827-D58F-EB4E-A6AD-61BDE0C4D0DB}" type="slidenum">
              <a:rPr lang="en-US" sz="1200"/>
              <a:pPr>
                <a:lnSpc>
                  <a:spcPct val="80000"/>
                </a:lnSpc>
              </a:pPr>
              <a:t>5</a:t>
            </a:fld>
            <a:endParaRPr lang="en-US" sz="1200"/>
          </a:p>
        </p:txBody>
      </p:sp>
      <p:graphicFrame>
        <p:nvGraphicFramePr>
          <p:cNvPr id="8" name="Table 7"/>
          <p:cNvGraphicFramePr>
            <a:graphicFrameLocks noGrp="1"/>
          </p:cNvGraphicFramePr>
          <p:nvPr/>
        </p:nvGraphicFramePr>
        <p:xfrm>
          <a:off x="749300" y="1651000"/>
          <a:ext cx="7947025" cy="4638677"/>
        </p:xfrm>
        <a:graphic>
          <a:graphicData uri="http://schemas.openxmlformats.org/drawingml/2006/table">
            <a:tbl>
              <a:tblPr/>
              <a:tblGrid>
                <a:gridCol w="7947025"/>
              </a:tblGrid>
              <a:tr h="369888">
                <a:tc>
                  <a:txBody>
                    <a:bodyPr/>
                    <a:lstStyle/>
                    <a:p>
                      <a:pPr marL="228600" marR="0" lvl="0" indent="-228600" algn="l" defTabSz="914400" rtl="0" eaLnBrk="1" fontAlgn="base" latinLnBrk="0" hangingPunct="1">
                        <a:lnSpc>
                          <a:spcPct val="100000"/>
                        </a:lnSpc>
                        <a:spcBef>
                          <a:spcPct val="0"/>
                        </a:spcBef>
                        <a:spcAft>
                          <a:spcPct val="0"/>
                        </a:spcAft>
                        <a:buClr>
                          <a:srgbClr val="CD736B"/>
                        </a:buClr>
                        <a:buSzPct val="125000"/>
                        <a:buFont typeface="Wingdings" charset="2"/>
                        <a:buChar char="§"/>
                        <a:tabLst/>
                      </a:pPr>
                      <a:r>
                        <a:rPr kumimoji="0" lang="en-US" sz="1800" b="1" i="0" u="none" strike="noStrike" cap="none" normalizeH="0" baseline="0">
                          <a:ln>
                            <a:noFill/>
                          </a:ln>
                          <a:solidFill>
                            <a:schemeClr val="tx1"/>
                          </a:solidFill>
                          <a:effectLst/>
                          <a:latin typeface="Calibri" charset="0"/>
                          <a:ea typeface="Times" charset="0"/>
                          <a:cs typeface="Times" charset="0"/>
                        </a:rPr>
                        <a:t>Met Standard</a:t>
                      </a:r>
                      <a:endPar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endParaRPr>
                    </a:p>
                  </a:txBody>
                  <a:tcPr marL="36832" marR="36832" marT="36834" marB="36834" anchor="ctr" horzOverflow="overflow">
                    <a:lnL>
                      <a:noFill/>
                    </a:lnL>
                    <a:lnR>
                      <a:noFill/>
                    </a:lnR>
                    <a:lnT>
                      <a:noFill/>
                    </a:lnT>
                    <a:lnB>
                      <a:noFill/>
                    </a:lnB>
                    <a:lnTlToBr>
                      <a:noFill/>
                    </a:lnTlToBr>
                    <a:lnBlToTr>
                      <a:noFill/>
                    </a:lnBlToTr>
                    <a:noFill/>
                  </a:tcPr>
                </a:tc>
              </a:tr>
              <a:tr h="1446213">
                <a:tc>
                  <a:txBody>
                    <a:bodyPr/>
                    <a:lstStyle/>
                    <a:p>
                      <a:pPr marL="228600" marR="0" lvl="0" indent="0" algn="l" defTabSz="914400" rtl="0" eaLnBrk="1" fontAlgn="base" latinLnBrk="0" hangingPunct="1">
                        <a:lnSpc>
                          <a:spcPct val="100000"/>
                        </a:lnSpc>
                        <a:spcBef>
                          <a:spcPct val="0"/>
                        </a:spcBef>
                        <a:spcAft>
                          <a:spcPct val="0"/>
                        </a:spcAft>
                        <a:buClr>
                          <a:srgbClr val="CD736B"/>
                        </a:buClr>
                        <a:buSzPct val="125000"/>
                        <a:buFont typeface="Wingdings" charset="2"/>
                        <a:buNone/>
                        <a:tabLst/>
                      </a:pPr>
                      <a: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t>Assigned to districts and campuses that meet the target on all indexes for </a:t>
                      </a:r>
                      <a:b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br>
                      <a: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t>which it has performance data. This rating applies to campuses serving grades prekindergarten (PK) through 12 (including campuses with assessment data </a:t>
                      </a:r>
                      <a:b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br>
                      <a: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t>due to pairing). </a:t>
                      </a:r>
                    </a:p>
                    <a:p>
                      <a:pPr marL="228600" marR="0" lvl="0" indent="0" algn="l" defTabSz="914400" rtl="0" eaLnBrk="1" fontAlgn="base" latinLnBrk="0" hangingPunct="1">
                        <a:lnSpc>
                          <a:spcPct val="100000"/>
                        </a:lnSpc>
                        <a:spcBef>
                          <a:spcPct val="0"/>
                        </a:spcBef>
                        <a:spcAft>
                          <a:spcPct val="0"/>
                        </a:spcAft>
                        <a:buClr>
                          <a:srgbClr val="CD736B"/>
                        </a:buClr>
                        <a:buSzPct val="125000"/>
                        <a:buFont typeface="Wingdings" charset="2"/>
                        <a:buNone/>
                        <a:tabLst/>
                      </a:pPr>
                      <a:endParaRPr kumimoji="0" lang="en-US" sz="18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4" marB="36834" anchor="ctr" horzOverflow="overflow">
                    <a:lnL>
                      <a:noFill/>
                    </a:lnL>
                    <a:lnR>
                      <a:noFill/>
                    </a:lnR>
                    <a:lnT>
                      <a:noFill/>
                    </a:lnT>
                    <a:lnB>
                      <a:noFill/>
                    </a:lnB>
                    <a:lnTlToBr>
                      <a:noFill/>
                    </a:lnTlToBr>
                    <a:lnBlToTr>
                      <a:noFill/>
                    </a:lnBlToTr>
                    <a:solidFill>
                      <a:schemeClr val="bg1"/>
                    </a:solidFill>
                  </a:tcPr>
                </a:tc>
              </a:tr>
              <a:tr h="292100">
                <a:tc>
                  <a:txBody>
                    <a:bodyPr/>
                    <a:lstStyle/>
                    <a:p>
                      <a:pPr marL="228600" marR="0" lvl="0" indent="-228600" algn="l" defTabSz="914400" rtl="0" eaLnBrk="1" fontAlgn="base" latinLnBrk="0" hangingPunct="1">
                        <a:lnSpc>
                          <a:spcPct val="100000"/>
                        </a:lnSpc>
                        <a:spcBef>
                          <a:spcPct val="0"/>
                        </a:spcBef>
                        <a:spcAft>
                          <a:spcPct val="0"/>
                        </a:spcAft>
                        <a:buClr>
                          <a:srgbClr val="CD736B"/>
                        </a:buClr>
                        <a:buSzPct val="125000"/>
                        <a:buFont typeface="Wingdings" charset="2"/>
                        <a:buChar char="§"/>
                        <a:tabLst/>
                      </a:pPr>
                      <a:r>
                        <a:rPr kumimoji="0" lang="en-US" sz="1800" b="1" i="0" u="none" strike="noStrike" cap="none" normalizeH="0" baseline="0">
                          <a:ln>
                            <a:noFill/>
                          </a:ln>
                          <a:solidFill>
                            <a:schemeClr val="tx1"/>
                          </a:solidFill>
                          <a:effectLst/>
                          <a:latin typeface="Calibri" charset="0"/>
                          <a:ea typeface="Times" charset="0"/>
                          <a:cs typeface="Times" charset="0"/>
                        </a:rPr>
                        <a:t>Met Alternative Standard</a:t>
                      </a:r>
                      <a:endPar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endParaRPr>
                    </a:p>
                  </a:txBody>
                  <a:tcPr marL="36832" marR="36832" marT="0" marB="0" anchor="ctr" horzOverflow="overflow">
                    <a:lnL>
                      <a:noFill/>
                    </a:lnL>
                    <a:lnR>
                      <a:noFill/>
                    </a:lnR>
                    <a:lnT>
                      <a:noFill/>
                    </a:lnT>
                    <a:lnB>
                      <a:noFill/>
                    </a:lnB>
                    <a:lnTlToBr>
                      <a:noFill/>
                    </a:lnTlToBr>
                    <a:lnBlToTr>
                      <a:noFill/>
                    </a:lnBlToTr>
                    <a:noFill/>
                  </a:tcPr>
                </a:tc>
              </a:tr>
              <a:tr h="1397000">
                <a:tc>
                  <a:txBody>
                    <a:bodyPr/>
                    <a:lstStyle/>
                    <a:p>
                      <a:pPr marL="228600" marR="0" lvl="0" indent="0" algn="l" defTabSz="914400" rtl="0" eaLnBrk="1" fontAlgn="base" latinLnBrk="0" hangingPunct="1">
                        <a:lnSpc>
                          <a:spcPts val="2200"/>
                        </a:lnSpc>
                        <a:spcBef>
                          <a:spcPct val="0"/>
                        </a:spcBef>
                        <a:spcAft>
                          <a:spcPct val="0"/>
                        </a:spcAft>
                        <a:buClr>
                          <a:srgbClr val="CD736B"/>
                        </a:buClr>
                        <a:buSzPct val="125000"/>
                        <a:buFont typeface="Wingdings" charset="2"/>
                        <a:buNone/>
                        <a:tabLst/>
                      </a:pPr>
                      <a: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t>Assigned to charter operators and alternative education campuses (AECs) evaluated under alternative education accountability (AEA) provisions and </a:t>
                      </a:r>
                      <a:b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br>
                      <a: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t>meet modified targets on all performance indexes for which they have performance data. </a:t>
                      </a:r>
                    </a:p>
                    <a:p>
                      <a:pPr marL="228600" marR="0" lvl="0" indent="0" algn="l" defTabSz="914400" rtl="0" eaLnBrk="1" fontAlgn="base" latinLnBrk="0" hangingPunct="1">
                        <a:lnSpc>
                          <a:spcPts val="2200"/>
                        </a:lnSpc>
                        <a:spcBef>
                          <a:spcPct val="0"/>
                        </a:spcBef>
                        <a:spcAft>
                          <a:spcPct val="0"/>
                        </a:spcAft>
                        <a:buClr>
                          <a:srgbClr val="CD736B"/>
                        </a:buClr>
                        <a:buSzPct val="125000"/>
                        <a:buFont typeface="Wingdings" charset="2"/>
                        <a:buNone/>
                        <a:tabLst/>
                      </a:pPr>
                      <a:endParaRPr kumimoji="0" lang="en-US" sz="18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0" marB="0" anchor="ctr" horzOverflow="overflow">
                    <a:lnL>
                      <a:noFill/>
                    </a:lnL>
                    <a:lnR>
                      <a:noFill/>
                    </a:lnR>
                    <a:lnT>
                      <a:noFill/>
                    </a:lnT>
                    <a:lnB>
                      <a:noFill/>
                    </a:lnB>
                    <a:lnTlToBr>
                      <a:noFill/>
                    </a:lnTlToBr>
                    <a:lnBlToTr>
                      <a:noFill/>
                    </a:lnBlToTr>
                    <a:solidFill>
                      <a:schemeClr val="bg1"/>
                    </a:solidFill>
                  </a:tcPr>
                </a:tc>
              </a:tr>
              <a:tr h="369888">
                <a:tc>
                  <a:txBody>
                    <a:bodyPr/>
                    <a:lstStyle/>
                    <a:p>
                      <a:pPr marL="228600" marR="0" lvl="0" indent="-228600" algn="l" defTabSz="914400" rtl="0" eaLnBrk="1" fontAlgn="base" latinLnBrk="0" hangingPunct="1">
                        <a:lnSpc>
                          <a:spcPct val="100000"/>
                        </a:lnSpc>
                        <a:spcBef>
                          <a:spcPct val="0"/>
                        </a:spcBef>
                        <a:spcAft>
                          <a:spcPct val="0"/>
                        </a:spcAft>
                        <a:buClr>
                          <a:srgbClr val="CD736B"/>
                        </a:buClr>
                        <a:buSzPct val="125000"/>
                        <a:buFont typeface="Wingdings" charset="2"/>
                        <a:buChar char="§"/>
                        <a:tabLst/>
                      </a:pPr>
                      <a:r>
                        <a:rPr kumimoji="0" lang="en-US" sz="1800" b="1" i="0" u="none" strike="noStrike" cap="none" normalizeH="0" baseline="0">
                          <a:ln>
                            <a:noFill/>
                          </a:ln>
                          <a:solidFill>
                            <a:schemeClr val="tx1"/>
                          </a:solidFill>
                          <a:effectLst/>
                          <a:latin typeface="Calibri" charset="0"/>
                          <a:ea typeface="Times" charset="0"/>
                          <a:cs typeface="Times" charset="0"/>
                        </a:rPr>
                        <a:t>Improvement Required</a:t>
                      </a:r>
                      <a:endParaRPr kumimoji="0" lang="en-US" sz="1800" b="0" i="0" u="none" strike="noStrike" cap="none" normalizeH="0" baseline="0">
                        <a:ln>
                          <a:noFill/>
                        </a:ln>
                        <a:solidFill>
                          <a:schemeClr val="tx1"/>
                        </a:solidFill>
                        <a:effectLst/>
                        <a:latin typeface="Calibri" charset="0"/>
                        <a:ea typeface="Times" charset="0"/>
                        <a:cs typeface="Times" charset="0"/>
                      </a:endParaRPr>
                    </a:p>
                  </a:txBody>
                  <a:tcPr marL="36832" marR="36832" marT="36834" marB="36834" anchor="ctr" horzOverflow="overflow">
                    <a:lnL>
                      <a:noFill/>
                    </a:lnL>
                    <a:lnR>
                      <a:noFill/>
                    </a:lnR>
                    <a:lnT>
                      <a:noFill/>
                    </a:lnT>
                    <a:lnB>
                      <a:noFill/>
                    </a:lnB>
                    <a:lnTlToBr>
                      <a:noFill/>
                    </a:lnTlToBr>
                    <a:lnBlToTr>
                      <a:noFill/>
                    </a:lnBlToTr>
                    <a:noFill/>
                  </a:tcPr>
                </a:tc>
              </a:tr>
              <a:tr h="763588">
                <a:tc>
                  <a:txBody>
                    <a:bodyPr/>
                    <a:lstStyle/>
                    <a:p>
                      <a:pPr marL="228600" marR="0" lvl="0" indent="0" algn="l" defTabSz="914400" rtl="0" eaLnBrk="1" fontAlgn="base" latinLnBrk="0" hangingPunct="1">
                        <a:lnSpc>
                          <a:spcPct val="100000"/>
                        </a:lnSpc>
                        <a:spcBef>
                          <a:spcPct val="0"/>
                        </a:spcBef>
                        <a:spcAft>
                          <a:spcPct val="0"/>
                        </a:spcAft>
                        <a:buClr>
                          <a:srgbClr val="CD736B"/>
                        </a:buClr>
                        <a:buSzPct val="125000"/>
                        <a:buFont typeface="Wingdings" charset="2"/>
                        <a:buNone/>
                        <a:tabLst/>
                      </a:pPr>
                      <a:r>
                        <a:rPr kumimoji="0" lang="en-US" sz="1800" b="0" i="0" u="none" strike="noStrike" cap="none" normalizeH="0" baseline="0">
                          <a:ln>
                            <a:noFill/>
                          </a:ln>
                          <a:solidFill>
                            <a:schemeClr val="tx1"/>
                          </a:solidFill>
                          <a:effectLst/>
                          <a:latin typeface="Calibri" charset="0"/>
                          <a:ea typeface="ＭＳ Ｐゴシック" charset="-128"/>
                          <a:cs typeface="ＭＳ Ｐゴシック" charset="-128"/>
                        </a:rPr>
                        <a:t>Assigned to districts, campuses, charter operators, and alternative education campuses (AECs) that miss the target on one or more performance indexes. </a:t>
                      </a:r>
                      <a:endParaRPr kumimoji="0" lang="en-US" sz="1800" b="0" i="0" u="none" strike="noStrike" cap="none" normalizeH="0" baseline="0">
                        <a:ln>
                          <a:noFill/>
                        </a:ln>
                        <a:solidFill>
                          <a:schemeClr val="tx1"/>
                        </a:solidFill>
                        <a:effectLst/>
                        <a:latin typeface="Calibri" charset="0"/>
                        <a:ea typeface="Times" charset="0"/>
                        <a:cs typeface="Times" charset="0"/>
                      </a:endParaRPr>
                    </a:p>
                  </a:txBody>
                  <a:tcPr marL="36832" marR="36832" marT="36834" marB="36834" anchor="ctr" horzOverflow="overflow">
                    <a:lnL>
                      <a:noFill/>
                    </a:lnL>
                    <a:lnR>
                      <a:noFill/>
                    </a:lnR>
                    <a:lnT>
                      <a:noFill/>
                    </a:lnT>
                    <a:lnB>
                      <a:noFill/>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3"/>
          <p:cNvSpPr>
            <a:spLocks noGrp="1"/>
          </p:cNvSpPr>
          <p:nvPr>
            <p:ph type="title"/>
          </p:nvPr>
        </p:nvSpPr>
        <p:spPr>
          <a:xfrm>
            <a:off x="611188" y="307975"/>
            <a:ext cx="8275637" cy="869950"/>
          </a:xfrm>
        </p:spPr>
        <p:txBody>
          <a:bodyPr/>
          <a:lstStyle/>
          <a:p>
            <a:pPr eaLnBrk="1" hangingPunct="1">
              <a:lnSpc>
                <a:spcPts val="3200"/>
              </a:lnSpc>
            </a:pPr>
            <a:r>
              <a:rPr lang="en-US" sz="3000" b="1">
                <a:solidFill>
                  <a:schemeClr val="accent1"/>
                </a:solidFill>
                <a:latin typeface="Goudy Old Style" charset="0"/>
              </a:rPr>
              <a:t>2014 Performance Index Targets: </a:t>
            </a:r>
            <a:br>
              <a:rPr lang="en-US" sz="3000" b="1">
                <a:solidFill>
                  <a:schemeClr val="accent1"/>
                </a:solidFill>
                <a:latin typeface="Goudy Old Style" charset="0"/>
              </a:rPr>
            </a:br>
            <a:r>
              <a:rPr lang="en-US" sz="3000" b="1">
                <a:solidFill>
                  <a:schemeClr val="accent1"/>
                </a:solidFill>
                <a:latin typeface="Goudy Old Style" charset="0"/>
              </a:rPr>
              <a:t>Non-AEA Districts and Campuses</a:t>
            </a:r>
          </a:p>
        </p:txBody>
      </p:sp>
      <p:sp>
        <p:nvSpPr>
          <p:cNvPr id="17411" name="Slide Number Placeholder 3"/>
          <p:cNvSpPr>
            <a:spLocks noGrp="1"/>
          </p:cNvSpPr>
          <p:nvPr>
            <p:ph type="sldNum" sz="quarter" idx="12"/>
          </p:nvPr>
        </p:nvSpPr>
        <p:spPr bwMode="auto">
          <a:noFill/>
          <a:ln>
            <a:miter lim="800000"/>
            <a:headEnd/>
            <a:tailEnd/>
          </a:ln>
        </p:spPr>
        <p:txBody>
          <a:bodyPr/>
          <a:lstStyle/>
          <a:p>
            <a:pPr>
              <a:lnSpc>
                <a:spcPct val="80000"/>
              </a:lnSpc>
            </a:pPr>
            <a:fld id="{4081AD83-D958-034D-9B28-AFC9F78863B9}" type="slidenum">
              <a:rPr lang="en-US" sz="1200"/>
              <a:pPr>
                <a:lnSpc>
                  <a:spcPct val="80000"/>
                </a:lnSpc>
              </a:pPr>
              <a:t>6</a:t>
            </a:fld>
            <a:endParaRPr lang="en-US" sz="1200"/>
          </a:p>
        </p:txBody>
      </p:sp>
      <p:sp>
        <p:nvSpPr>
          <p:cNvPr id="17412" name="Rectangle 9"/>
          <p:cNvSpPr>
            <a:spLocks noChangeArrowheads="1"/>
          </p:cNvSpPr>
          <p:nvPr/>
        </p:nvSpPr>
        <p:spPr bwMode="auto">
          <a:xfrm>
            <a:off x="631825" y="1665288"/>
            <a:ext cx="7445375" cy="554037"/>
          </a:xfrm>
          <a:prstGeom prst="rect">
            <a:avLst/>
          </a:prstGeom>
          <a:noFill/>
          <a:ln w="9525">
            <a:noFill/>
            <a:miter lim="800000"/>
            <a:headEnd/>
            <a:tailEnd/>
          </a:ln>
        </p:spPr>
        <p:txBody>
          <a:bodyPr>
            <a:prstTxWarp prst="textNoShape">
              <a:avLst/>
            </a:prstTxWarp>
            <a:spAutoFit/>
          </a:bodyPr>
          <a:lstStyle/>
          <a:p>
            <a:pPr eaLnBrk="1" hangingPunct="1">
              <a:buClr>
                <a:schemeClr val="tx1"/>
              </a:buClr>
              <a:buSzPct val="60000"/>
            </a:pPr>
            <a:r>
              <a:rPr lang="en-US" sz="1500">
                <a:latin typeface="Calibri" charset="0"/>
              </a:rPr>
              <a:t>To receive a </a:t>
            </a:r>
            <a:r>
              <a:rPr lang="en-US" sz="1500" i="1">
                <a:latin typeface="Calibri" charset="0"/>
              </a:rPr>
              <a:t>Met Standard </a:t>
            </a:r>
            <a:r>
              <a:rPr lang="en-US" sz="1500">
                <a:latin typeface="Calibri" charset="0"/>
              </a:rPr>
              <a:t>rating, non-AEA campuses and districts must meet the following </a:t>
            </a:r>
            <a:br>
              <a:rPr lang="en-US" sz="1500">
                <a:latin typeface="Calibri" charset="0"/>
              </a:rPr>
            </a:br>
            <a:r>
              <a:rPr lang="en-US" sz="1500">
                <a:latin typeface="Calibri" charset="0"/>
              </a:rPr>
              <a:t>accountability targets on all indexes for which they have performance data. </a:t>
            </a:r>
          </a:p>
        </p:txBody>
      </p:sp>
      <p:graphicFrame>
        <p:nvGraphicFramePr>
          <p:cNvPr id="6" name="Table 5"/>
          <p:cNvGraphicFramePr>
            <a:graphicFrameLocks noGrp="1"/>
          </p:cNvGraphicFramePr>
          <p:nvPr/>
        </p:nvGraphicFramePr>
        <p:xfrm>
          <a:off x="381000" y="2422525"/>
          <a:ext cx="8480425" cy="4019552"/>
        </p:xfrm>
        <a:graphic>
          <a:graphicData uri="http://schemas.openxmlformats.org/drawingml/2006/table">
            <a:tbl>
              <a:tblPr/>
              <a:tblGrid>
                <a:gridCol w="1600200"/>
                <a:gridCol w="1384300"/>
                <a:gridCol w="1638300"/>
                <a:gridCol w="1655763"/>
                <a:gridCol w="1027112"/>
                <a:gridCol w="1174750"/>
              </a:tblGrid>
              <a:tr h="714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Times New Roman" charset="0"/>
                        </a:rPr>
                        <a:t>Performance Indexes</a:t>
                      </a: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Calibri" charset="0"/>
                        </a:rPr>
                        <a:t>Index 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Student Achievement</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DAA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Calibri" charset="0"/>
                        </a:rPr>
                        <a:t>Index 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Student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Progress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Calibri" charset="0"/>
                        </a:rPr>
                        <a:t>Index 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Closing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 Performance Gaps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Calibri" charset="0"/>
                        </a:rPr>
                        <a:t>Index 4</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Postsecondary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Readiness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hMerge="1">
                  <a:txBody>
                    <a:bodyPr/>
                    <a:lstStyle/>
                    <a:p>
                      <a:endParaRPr lang="en-US"/>
                    </a:p>
                  </a:txBody>
                  <a:tcPr/>
                </a:tc>
              </a:tr>
              <a:tr h="666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1"/>
                        </a:solidFill>
                        <a:effectLst/>
                        <a:latin typeface="Calibri" charset="0"/>
                        <a:ea typeface="Times New Roman"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DAA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Calibri" charset="0"/>
                          <a:ea typeface="Times" charset="0"/>
                          <a:cs typeface="Calibri" charset="0"/>
                        </a:rPr>
                        <a:t>All</a:t>
                      </a:r>
                      <a:br>
                        <a:rPr kumimoji="0" lang="en-US" sz="1400" b="1" i="0" u="none" strike="noStrike" cap="none" normalizeH="0" baseline="0">
                          <a:ln>
                            <a:noFill/>
                          </a:ln>
                          <a:solidFill>
                            <a:srgbClr val="000000"/>
                          </a:solidFill>
                          <a:effectLst/>
                          <a:latin typeface="Calibri" charset="0"/>
                          <a:ea typeface="Times" charset="0"/>
                          <a:cs typeface="Calibri" charset="0"/>
                        </a:rPr>
                      </a:br>
                      <a:r>
                        <a:rPr kumimoji="0" lang="en-US" sz="1400" b="1" i="0" u="none" strike="noStrike" cap="none" normalizeH="0" baseline="0">
                          <a:ln>
                            <a:noFill/>
                          </a:ln>
                          <a:solidFill>
                            <a:srgbClr val="000000"/>
                          </a:solidFill>
                          <a:effectLst/>
                          <a:latin typeface="Calibri" charset="0"/>
                          <a:ea typeface="Times" charset="0"/>
                          <a:cs typeface="Calibri" charset="0"/>
                        </a:rPr>
                        <a:t>Components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Calibri" charset="0"/>
                          <a:ea typeface="Times" charset="0"/>
                          <a:cs typeface="Calibri" charset="0"/>
                        </a:rPr>
                        <a:t>STAAR</a:t>
                      </a:r>
                      <a:br>
                        <a:rPr kumimoji="0" lang="en-US" sz="1400" b="1" i="0" u="none" strike="noStrike" cap="none" normalizeH="0" baseline="0">
                          <a:ln>
                            <a:noFill/>
                          </a:ln>
                          <a:solidFill>
                            <a:srgbClr val="000000"/>
                          </a:solidFill>
                          <a:effectLst/>
                          <a:latin typeface="Calibri" charset="0"/>
                          <a:ea typeface="Times" charset="0"/>
                          <a:cs typeface="Calibri" charset="0"/>
                        </a:rPr>
                      </a:br>
                      <a:r>
                        <a:rPr kumimoji="0" lang="en-US" sz="1400" b="1" i="0" u="none" strike="noStrike" cap="none" normalizeH="0" baseline="0">
                          <a:ln>
                            <a:noFill/>
                          </a:ln>
                          <a:solidFill>
                            <a:srgbClr val="000000"/>
                          </a:solidFill>
                          <a:effectLst/>
                          <a:latin typeface="Calibri" charset="0"/>
                          <a:ea typeface="Times" charset="0"/>
                          <a:cs typeface="Calibri" charset="0"/>
                        </a:rPr>
                        <a:t>Component Only</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r>
              <a:tr h="512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charset="0"/>
                          <a:cs typeface="Calibri" charset="0"/>
                        </a:rPr>
                        <a:t>District Targets</a:t>
                      </a:r>
                      <a:endParaRPr kumimoji="0" lang="en-US" sz="1400" b="1" i="0" u="none" strike="noStrike" cap="none" normalizeH="0" baseline="0">
                        <a:ln>
                          <a:noFill/>
                        </a:ln>
                        <a:solidFill>
                          <a:schemeClr val="bg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55</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DAA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16</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28</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57</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13</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r>
              <a:tr h="587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charset="0"/>
                          <a:cs typeface="Calibri" charset="0"/>
                        </a:rPr>
                        <a:t>Campus Targets</a:t>
                      </a:r>
                      <a:endParaRPr kumimoji="0" lang="en-US" sz="1400" b="1" i="0" u="none" strike="noStrike" cap="none" normalizeH="0" baseline="0">
                        <a:ln>
                          <a:noFill/>
                        </a:ln>
                        <a:solidFill>
                          <a:schemeClr val="bg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DAA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rgbClr val="000000"/>
                        </a:solidFill>
                        <a:effectLst/>
                        <a:latin typeface="Calibri" charset="0"/>
                        <a:ea typeface="Times" charset="0"/>
                        <a:cs typeface="Calibri"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hMerge="1">
                  <a:txBody>
                    <a:bodyPr/>
                    <a:lstStyle/>
                    <a:p>
                      <a:endParaRPr lang="en-US"/>
                    </a:p>
                  </a:txBody>
                  <a:tcPr/>
                </a:tc>
              </a:tr>
              <a:tr h="512763">
                <a:tc>
                  <a:txBody>
                    <a:bodyPr/>
                    <a:lstStyle/>
                    <a:p>
                      <a:pPr marL="168275"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charset="0"/>
                          <a:cs typeface="Calibri" charset="0"/>
                        </a:rPr>
                        <a:t>Elementary</a:t>
                      </a:r>
                      <a:endParaRPr kumimoji="0" lang="en-US" sz="1400" b="1" i="0" u="none" strike="noStrike" cap="none" normalizeH="0" baseline="0">
                        <a:ln>
                          <a:noFill/>
                        </a:ln>
                        <a:solidFill>
                          <a:schemeClr val="bg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55</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DAA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33</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28</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n/a</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12</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r>
              <a:tr h="512763">
                <a:tc>
                  <a:txBody>
                    <a:bodyPr/>
                    <a:lstStyle/>
                    <a:p>
                      <a:pPr marL="168275"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charset="0"/>
                          <a:cs typeface="Calibri" charset="0"/>
                        </a:rPr>
                        <a:t>Middle</a:t>
                      </a:r>
                      <a:endParaRPr kumimoji="0" lang="en-US" sz="1400" b="1" i="0" u="none" strike="noStrike" cap="none" normalizeH="0" baseline="0">
                        <a:ln>
                          <a:noFill/>
                        </a:ln>
                        <a:solidFill>
                          <a:schemeClr val="bg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28</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27</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n/a</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13</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r>
              <a:tr h="512763">
                <a:tc>
                  <a:txBody>
                    <a:bodyPr/>
                    <a:lstStyle/>
                    <a:p>
                      <a:pPr marL="168275"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charset="0"/>
                          <a:cs typeface="Calibri" charset="0"/>
                        </a:rPr>
                        <a:t>High School/K-12</a:t>
                      </a:r>
                      <a:endParaRPr kumimoji="0" lang="en-US" sz="1400" b="1" i="0" u="none" strike="noStrike" cap="none" normalizeH="0" baseline="0">
                        <a:ln>
                          <a:noFill/>
                        </a:ln>
                        <a:solidFill>
                          <a:schemeClr val="bg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n/a</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31</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57</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23" marB="36823"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21</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a:xfrm>
            <a:off x="687388" y="307975"/>
            <a:ext cx="8275637" cy="869950"/>
          </a:xfrm>
        </p:spPr>
        <p:txBody>
          <a:bodyPr/>
          <a:lstStyle/>
          <a:p>
            <a:pPr eaLnBrk="1" hangingPunct="1">
              <a:lnSpc>
                <a:spcPts val="3200"/>
              </a:lnSpc>
            </a:pPr>
            <a:r>
              <a:rPr lang="en-US" sz="3000" b="1">
                <a:solidFill>
                  <a:schemeClr val="accent1"/>
                </a:solidFill>
                <a:latin typeface="Goudy Old Style" charset="0"/>
              </a:rPr>
              <a:t>2014 Performance Index Targets: </a:t>
            </a:r>
            <a:br>
              <a:rPr lang="en-US" sz="3000" b="1">
                <a:solidFill>
                  <a:schemeClr val="accent1"/>
                </a:solidFill>
                <a:latin typeface="Goudy Old Style" charset="0"/>
              </a:rPr>
            </a:br>
            <a:r>
              <a:rPr lang="en-US" sz="3000" b="1">
                <a:solidFill>
                  <a:schemeClr val="accent1"/>
                </a:solidFill>
                <a:latin typeface="Goudy Old Style" charset="0"/>
              </a:rPr>
              <a:t>AEA Charter Districts and Campuses</a:t>
            </a:r>
          </a:p>
        </p:txBody>
      </p:sp>
      <p:sp>
        <p:nvSpPr>
          <p:cNvPr id="18435" name="Slide Number Placeholder 3"/>
          <p:cNvSpPr>
            <a:spLocks noGrp="1"/>
          </p:cNvSpPr>
          <p:nvPr>
            <p:ph type="sldNum" sz="quarter" idx="12"/>
          </p:nvPr>
        </p:nvSpPr>
        <p:spPr bwMode="auto">
          <a:noFill/>
          <a:ln>
            <a:miter lim="800000"/>
            <a:headEnd/>
            <a:tailEnd/>
          </a:ln>
        </p:spPr>
        <p:txBody>
          <a:bodyPr/>
          <a:lstStyle/>
          <a:p>
            <a:pPr>
              <a:lnSpc>
                <a:spcPct val="80000"/>
              </a:lnSpc>
            </a:pPr>
            <a:fld id="{9F70BC09-89D1-EF4E-B334-36CE95E83A8B}" type="slidenum">
              <a:rPr lang="en-US" sz="1200"/>
              <a:pPr>
                <a:lnSpc>
                  <a:spcPct val="80000"/>
                </a:lnSpc>
              </a:pPr>
              <a:t>7</a:t>
            </a:fld>
            <a:endParaRPr lang="en-US" sz="1200"/>
          </a:p>
        </p:txBody>
      </p:sp>
      <p:sp>
        <p:nvSpPr>
          <p:cNvPr id="18436" name="Rectangle 8"/>
          <p:cNvSpPr>
            <a:spLocks noChangeArrowheads="1"/>
          </p:cNvSpPr>
          <p:nvPr/>
        </p:nvSpPr>
        <p:spPr bwMode="auto">
          <a:xfrm>
            <a:off x="685800" y="1698625"/>
            <a:ext cx="8229600" cy="554038"/>
          </a:xfrm>
          <a:prstGeom prst="rect">
            <a:avLst/>
          </a:prstGeom>
          <a:noFill/>
          <a:ln w="9525">
            <a:noFill/>
            <a:miter lim="800000"/>
            <a:headEnd/>
            <a:tailEnd/>
          </a:ln>
        </p:spPr>
        <p:txBody>
          <a:bodyPr>
            <a:prstTxWarp prst="textNoShape">
              <a:avLst/>
            </a:prstTxWarp>
            <a:spAutoFit/>
          </a:bodyPr>
          <a:lstStyle/>
          <a:p>
            <a:pPr eaLnBrk="1" hangingPunct="1">
              <a:buClr>
                <a:schemeClr val="tx1"/>
              </a:buClr>
              <a:buSzPct val="60000"/>
            </a:pPr>
            <a:r>
              <a:rPr lang="en-US" sz="1500">
                <a:latin typeface="Calibri" charset="0"/>
              </a:rPr>
              <a:t>To receive a </a:t>
            </a:r>
            <a:r>
              <a:rPr lang="en-US" sz="1500" i="1">
                <a:latin typeface="Calibri" charset="0"/>
              </a:rPr>
              <a:t>Met Alternative Standard </a:t>
            </a:r>
            <a:r>
              <a:rPr lang="en-US" sz="1500">
                <a:latin typeface="Calibri" charset="0"/>
              </a:rPr>
              <a:t>rating, AEA campuses and charters must meet the following accountability targets on all indexes for which they have performance data. </a:t>
            </a:r>
          </a:p>
        </p:txBody>
      </p:sp>
      <p:graphicFrame>
        <p:nvGraphicFramePr>
          <p:cNvPr id="6" name="Table 5"/>
          <p:cNvGraphicFramePr>
            <a:graphicFrameLocks noGrp="1"/>
          </p:cNvGraphicFramePr>
          <p:nvPr/>
        </p:nvGraphicFramePr>
        <p:xfrm>
          <a:off x="388938" y="2454275"/>
          <a:ext cx="8432800" cy="2282825"/>
        </p:xfrm>
        <a:graphic>
          <a:graphicData uri="http://schemas.openxmlformats.org/drawingml/2006/table">
            <a:tbl>
              <a:tblPr/>
              <a:tblGrid>
                <a:gridCol w="1430337"/>
                <a:gridCol w="1562100"/>
                <a:gridCol w="1493838"/>
                <a:gridCol w="1757362"/>
                <a:gridCol w="1055688"/>
                <a:gridCol w="1133475"/>
              </a:tblGrid>
              <a:tr h="714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Times New Roman" charset="0"/>
                        </a:rPr>
                        <a:t>Performance Indexes</a:t>
                      </a: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Calibri" charset="0"/>
                        </a:rPr>
                        <a:t>Index 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Student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Achievement</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DAA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Calibri" charset="0"/>
                        </a:rPr>
                        <a:t>Index 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Student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Progress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Calibri" charset="0"/>
                        </a:rPr>
                        <a:t>Index 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Closing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Performance Gaps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Calibri" charset="0"/>
                        </a:rPr>
                        <a:t>Index 4</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Postsecondary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Calibri" charset="0"/>
                          <a:ea typeface="Times" charset="0"/>
                          <a:cs typeface="Times New Roman" charset="0"/>
                        </a:rPr>
                        <a:t>Readiness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hMerge="1">
                  <a:txBody>
                    <a:bodyPr/>
                    <a:lstStyle/>
                    <a:p>
                      <a:endParaRPr lang="en-US"/>
                    </a:p>
                  </a:txBody>
                  <a:tcPr/>
                </a:tc>
              </a:tr>
              <a:tr h="854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1"/>
                        </a:solidFill>
                        <a:effectLst/>
                        <a:latin typeface="Calibri" charset="0"/>
                        <a:ea typeface="Times New Roman"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DAA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Calibri" charset="0"/>
                          <a:ea typeface="Times" charset="0"/>
                          <a:cs typeface="Calibri" charset="0"/>
                        </a:rPr>
                        <a:t>Both</a:t>
                      </a:r>
                      <a:br>
                        <a:rPr kumimoji="0" lang="en-US" sz="1400" b="1" i="0" u="none" strike="noStrike" cap="none" normalizeH="0" baseline="0">
                          <a:ln>
                            <a:noFill/>
                          </a:ln>
                          <a:solidFill>
                            <a:srgbClr val="000000"/>
                          </a:solidFill>
                          <a:effectLst/>
                          <a:latin typeface="Calibri" charset="0"/>
                          <a:ea typeface="Times" charset="0"/>
                          <a:cs typeface="Calibri" charset="0"/>
                        </a:rPr>
                      </a:br>
                      <a:r>
                        <a:rPr kumimoji="0" lang="en-US" sz="1400" b="1" i="0" u="none" strike="noStrike" cap="none" normalizeH="0" baseline="0">
                          <a:ln>
                            <a:noFill/>
                          </a:ln>
                          <a:solidFill>
                            <a:srgbClr val="000000"/>
                          </a:solidFill>
                          <a:effectLst/>
                          <a:latin typeface="Calibri" charset="0"/>
                          <a:ea typeface="Times" charset="0"/>
                          <a:cs typeface="Calibri" charset="0"/>
                        </a:rPr>
                        <a:t>Components</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rgbClr val="000000"/>
                          </a:solidFill>
                          <a:effectLst/>
                          <a:latin typeface="Calibri" charset="0"/>
                          <a:ea typeface="Times" charset="0"/>
                          <a:cs typeface="Calibri" charset="0"/>
                        </a:rPr>
                        <a:t>Graduation/</a:t>
                      </a:r>
                      <a:br>
                        <a:rPr kumimoji="0" lang="en-US" sz="1400" b="1" i="0" u="none" strike="noStrike" cap="none" normalizeH="0" baseline="0">
                          <a:ln>
                            <a:noFill/>
                          </a:ln>
                          <a:solidFill>
                            <a:srgbClr val="000000"/>
                          </a:solidFill>
                          <a:effectLst/>
                          <a:latin typeface="Calibri" charset="0"/>
                          <a:ea typeface="Times" charset="0"/>
                          <a:cs typeface="Calibri" charset="0"/>
                        </a:rPr>
                      </a:br>
                      <a:r>
                        <a:rPr kumimoji="0" lang="en-US" sz="1400" b="1" i="0" u="none" strike="noStrike" cap="none" normalizeH="0" baseline="0">
                          <a:ln>
                            <a:noFill/>
                          </a:ln>
                          <a:solidFill>
                            <a:srgbClr val="000000"/>
                          </a:solidFill>
                          <a:effectLst/>
                          <a:latin typeface="Calibri" charset="0"/>
                          <a:ea typeface="Times" charset="0"/>
                          <a:cs typeface="Calibri" charset="0"/>
                        </a:rPr>
                        <a:t>Dropout Rate Component Only</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r>
              <a:tr h="714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charset="0"/>
                          <a:cs typeface="Calibri" charset="0"/>
                        </a:rPr>
                        <a:t>Charter District  and AEA Campus Targets</a:t>
                      </a:r>
                      <a:endParaRPr kumimoji="0" lang="en-US" sz="1400" b="1" i="0" u="none" strike="noStrike" cap="none" normalizeH="0" baseline="0">
                        <a:ln>
                          <a:noFill/>
                        </a:ln>
                        <a:solidFill>
                          <a:schemeClr val="bg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30</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ADAA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n/a</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729FDC"/>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11</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927AA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Calibri" charset="0"/>
                        </a:rPr>
                        <a:t>33</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36832" marR="36832" marT="36839" marB="36839"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000000"/>
                          </a:solidFill>
                          <a:effectLst/>
                          <a:latin typeface="Calibri" charset="0"/>
                          <a:ea typeface="Times" charset="0"/>
                          <a:cs typeface="Times New Roman" charset="0"/>
                        </a:rPr>
                        <a:t>45</a:t>
                      </a:r>
                      <a:endParaRPr kumimoji="0" lang="en-US" sz="1400" b="0" i="0" u="none" strike="noStrike" cap="none" normalizeH="0" baseline="0">
                        <a:ln>
                          <a:noFill/>
                        </a:ln>
                        <a:solidFill>
                          <a:schemeClr val="tx1"/>
                        </a:solidFill>
                        <a:effectLst/>
                        <a:latin typeface="Calibri" charset="0"/>
                        <a:ea typeface="Times" charset="0"/>
                        <a:cs typeface="Times New Roman" charset="0"/>
                      </a:endParaRP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CD736B"/>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2"/>
          </p:nvPr>
        </p:nvSpPr>
        <p:spPr bwMode="auto">
          <a:noFill/>
          <a:ln>
            <a:miter lim="800000"/>
            <a:headEnd/>
            <a:tailEnd/>
          </a:ln>
        </p:spPr>
        <p:txBody>
          <a:bodyPr/>
          <a:lstStyle/>
          <a:p>
            <a:pPr>
              <a:lnSpc>
                <a:spcPct val="80000"/>
              </a:lnSpc>
            </a:pPr>
            <a:fld id="{E8151D33-7F8B-CB46-A946-894A7FD65183}" type="slidenum">
              <a:rPr lang="en-US" sz="1200"/>
              <a:pPr>
                <a:lnSpc>
                  <a:spcPct val="80000"/>
                </a:lnSpc>
              </a:pPr>
              <a:t>8</a:t>
            </a:fld>
            <a:endParaRPr lang="en-US" sz="1200"/>
          </a:p>
        </p:txBody>
      </p:sp>
      <p:sp>
        <p:nvSpPr>
          <p:cNvPr id="19459" name="Title 3"/>
          <p:cNvSpPr>
            <a:spLocks noGrp="1"/>
          </p:cNvSpPr>
          <p:nvPr>
            <p:ph type="title"/>
          </p:nvPr>
        </p:nvSpPr>
        <p:spPr>
          <a:xfrm>
            <a:off x="639763" y="274638"/>
            <a:ext cx="7954962" cy="869950"/>
          </a:xfrm>
          <a:solidFill>
            <a:srgbClr val="CADAA9"/>
          </a:solidFill>
        </p:spPr>
        <p:txBody>
          <a:bodyPr/>
          <a:lstStyle/>
          <a:p>
            <a:pPr eaLnBrk="1" hangingPunct="1">
              <a:lnSpc>
                <a:spcPts val="3200"/>
              </a:lnSpc>
            </a:pPr>
            <a:r>
              <a:rPr lang="en-US" sz="3000" b="1">
                <a:solidFill>
                  <a:schemeClr val="bg1"/>
                </a:solidFill>
                <a:latin typeface="Goudy Old Style" charset="0"/>
              </a:rPr>
              <a:t>Index 1: Student Achievement</a:t>
            </a:r>
          </a:p>
        </p:txBody>
      </p:sp>
      <p:graphicFrame>
        <p:nvGraphicFramePr>
          <p:cNvPr id="28" name="Table 27"/>
          <p:cNvGraphicFramePr>
            <a:graphicFrameLocks noGrp="1"/>
          </p:cNvGraphicFramePr>
          <p:nvPr/>
        </p:nvGraphicFramePr>
        <p:xfrm>
          <a:off x="533400" y="3452813"/>
          <a:ext cx="8480425" cy="3198496"/>
        </p:xfrm>
        <a:graphic>
          <a:graphicData uri="http://schemas.openxmlformats.org/drawingml/2006/table">
            <a:tbl>
              <a:tblPr/>
              <a:tblGrid>
                <a:gridCol w="1047750"/>
                <a:gridCol w="763588"/>
                <a:gridCol w="174625"/>
                <a:gridCol w="1149350"/>
                <a:gridCol w="211137"/>
                <a:gridCol w="741363"/>
                <a:gridCol w="201612"/>
                <a:gridCol w="701675"/>
                <a:gridCol w="260350"/>
                <a:gridCol w="752475"/>
                <a:gridCol w="209550"/>
                <a:gridCol w="544513"/>
                <a:gridCol w="1081087"/>
                <a:gridCol w="641350"/>
              </a:tblGrid>
              <a:tr h="249238">
                <a:tc gridSpan="14">
                  <a:txBody>
                    <a:bodyPr/>
                    <a:lstStyle/>
                    <a:p>
                      <a:pPr marL="0" marR="0" lvl="0" indent="0" algn="l" defTabSz="914400" rtl="0" eaLnBrk="1" fontAlgn="base" latinLnBrk="0" hangingPunct="1">
                        <a:lnSpc>
                          <a:spcPts val="13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68576" marR="68576" marT="0" marB="0" anchor="b" horzOverflow="overflow">
                    <a:lnL>
                      <a:noFill/>
                    </a:lnL>
                    <a:lnR>
                      <a:noFill/>
                    </a:lnR>
                    <a:lnT>
                      <a:noFill/>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39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Calibri" charset="0"/>
                        <a:ea typeface="Calibri" charset="0"/>
                        <a:cs typeface="Calibri" charset="0"/>
                      </a:endParaRP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Reading</a:t>
                      </a: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bg1"/>
                        </a:solidFill>
                        <a:effectLst/>
                        <a:latin typeface="Calibri" charset="0"/>
                        <a:ea typeface="Times New Roman" charset="0"/>
                        <a:cs typeface="Calibri" charset="0"/>
                      </a:endParaRP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Mathematics</a:t>
                      </a: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bg1"/>
                        </a:solidFill>
                        <a:effectLst/>
                        <a:latin typeface="Calibri" charset="0"/>
                        <a:ea typeface="Times New Roman" charset="0"/>
                        <a:cs typeface="Calibri" charset="0"/>
                      </a:endParaRPr>
                    </a:p>
                  </a:txBody>
                  <a:tcPr marL="68576" marR="68576"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Writing</a:t>
                      </a: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bg1"/>
                        </a:solidFill>
                        <a:effectLst/>
                        <a:latin typeface="Calibri" charset="0"/>
                        <a:ea typeface="Times New Roman" charset="0"/>
                        <a:cs typeface="Calibri" charset="0"/>
                      </a:endParaRP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Science</a:t>
                      </a: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bg1"/>
                        </a:solidFill>
                        <a:effectLst/>
                        <a:latin typeface="Calibri" charset="0"/>
                        <a:ea typeface="Times New Roman" charset="0"/>
                        <a:cs typeface="Calibri" charset="0"/>
                      </a:endParaRPr>
                    </a:p>
                  </a:txBody>
                  <a:tcPr marL="0" marR="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Social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Studies</a:t>
                      </a: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chemeClr val="bg1"/>
                        </a:solidFill>
                        <a:effectLst/>
                        <a:latin typeface="Calibri" charset="0"/>
                        <a:ea typeface="Times New Roman" charset="0"/>
                        <a:cs typeface="Calibri"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Total</a:t>
                      </a: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 Met  Phase-in Satisfactory Standard</a:t>
                      </a: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bg1"/>
                          </a:solidFill>
                          <a:effectLst/>
                          <a:latin typeface="Calibri" charset="0"/>
                          <a:ea typeface="Times New Roman" charset="0"/>
                          <a:cs typeface="Calibri" charset="0"/>
                        </a:rPr>
                        <a:t>Index Points</a:t>
                      </a:r>
                    </a:p>
                  </a:txBody>
                  <a:tcPr marL="68576" marR="68576" marT="0" marB="0" anchor="ctr" horzOverflow="overflow">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0F6FC6"/>
                    </a:solidFill>
                  </a:tcPr>
                </a:tc>
              </a:tr>
              <a:tr h="7747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Number of Tests Met or Exceeded Phase-in Satisfactory Standard</a:t>
                      </a:r>
                    </a:p>
                  </a:txBody>
                  <a:tcPr marL="45716" marR="730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50</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38</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19</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10</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19</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New Roman" charset="0"/>
                          <a:cs typeface="Calibri" charset="0"/>
                        </a:rPr>
                        <a:t>136</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New Roman" charset="0"/>
                          <a:cs typeface="Calibri" charset="0"/>
                        </a:rPr>
                        <a:t>45%</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New Roman" charset="0"/>
                          <a:cs typeface="Calibri" charset="0"/>
                        </a:rPr>
                        <a:t>45</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525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Total Tests</a:t>
                      </a:r>
                    </a:p>
                  </a:txBody>
                  <a:tcPr marL="45716" marR="730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100</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100</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18414" marR="18414"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42</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40</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23</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a:t>
                      </a:r>
                    </a:p>
                  </a:txBody>
                  <a:tcPr marL="0" marR="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New Roman" charset="0"/>
                          <a:cs typeface="Calibri" charset="0"/>
                        </a:rPr>
                        <a:t>305</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r>
              <a:tr h="473075">
                <a:tc gridSpan="1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Calibri" charset="0"/>
                          <a:ea typeface="Times New Roman" charset="0"/>
                          <a:cs typeface="Calibri" charset="0"/>
                        </a:rPr>
                        <a:t>Index 1 Score</a:t>
                      </a:r>
                    </a:p>
                  </a:txBody>
                  <a:tcPr marL="45716" marR="73020"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rgbClr val="FF0000"/>
                          </a:solidFill>
                          <a:effectLst/>
                          <a:latin typeface="Calibri" charset="0"/>
                          <a:ea typeface="Times New Roman" charset="0"/>
                          <a:cs typeface="Calibri" charset="0"/>
                        </a:rPr>
                        <a:t>45</a:t>
                      </a:r>
                    </a:p>
                  </a:txBody>
                  <a:tcPr marL="68576" marR="6857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19537" name="Text Placeholder 2"/>
          <p:cNvSpPr>
            <a:spLocks noGrp="1"/>
          </p:cNvSpPr>
          <p:nvPr>
            <p:ph type="body" idx="1"/>
          </p:nvPr>
        </p:nvSpPr>
        <p:spPr>
          <a:xfrm>
            <a:off x="639763" y="1622425"/>
            <a:ext cx="8153400" cy="1830388"/>
          </a:xfrm>
        </p:spPr>
        <p:txBody>
          <a:bodyPr/>
          <a:lstStyle/>
          <a:p>
            <a:pPr marL="0" indent="0" eaLnBrk="1" hangingPunct="1">
              <a:lnSpc>
                <a:spcPts val="1400"/>
              </a:lnSpc>
              <a:spcBef>
                <a:spcPct val="0"/>
              </a:spcBef>
              <a:buFont typeface="Wingdings 3" charset="2"/>
              <a:buNone/>
            </a:pPr>
            <a:r>
              <a:rPr lang="en-US" sz="1700" b="1">
                <a:solidFill>
                  <a:srgbClr val="000000"/>
                </a:solidFill>
                <a:latin typeface="Calibri" charset="0"/>
              </a:rPr>
              <a:t>Index 1 Methodology</a:t>
            </a:r>
          </a:p>
          <a:p>
            <a:pPr marL="0" indent="0" eaLnBrk="1" hangingPunct="1">
              <a:lnSpc>
                <a:spcPts val="1400"/>
              </a:lnSpc>
              <a:spcBef>
                <a:spcPct val="0"/>
              </a:spcBef>
              <a:buFont typeface="Wingdings 3" charset="2"/>
              <a:buNone/>
            </a:pPr>
            <a:endParaRPr lang="en-US" sz="1700" b="1">
              <a:solidFill>
                <a:srgbClr val="000000"/>
              </a:solidFill>
              <a:latin typeface="Calibri" charset="0"/>
            </a:endParaRPr>
          </a:p>
          <a:p>
            <a:pPr marL="0" indent="0" eaLnBrk="1" hangingPunct="1">
              <a:lnSpc>
                <a:spcPts val="1800"/>
              </a:lnSpc>
              <a:spcBef>
                <a:spcPct val="0"/>
              </a:spcBef>
              <a:buFont typeface="Wingdings 3" charset="2"/>
              <a:buNone/>
            </a:pPr>
            <a:r>
              <a:rPr lang="en-US" sz="1700">
                <a:solidFill>
                  <a:srgbClr val="000000"/>
                </a:solidFill>
                <a:latin typeface="Calibri" charset="0"/>
              </a:rPr>
              <a:t>Each percent of tests that meet or exceed the Phase-in 1 Level II performance standard contributes one point and is summed across subjects. </a:t>
            </a:r>
            <a:br>
              <a:rPr lang="en-US" sz="1700">
                <a:solidFill>
                  <a:srgbClr val="000000"/>
                </a:solidFill>
                <a:latin typeface="Calibri" charset="0"/>
              </a:rPr>
            </a:br>
            <a:r>
              <a:rPr lang="en-US" sz="1700">
                <a:solidFill>
                  <a:srgbClr val="000000"/>
                </a:solidFill>
                <a:latin typeface="Calibri" charset="0"/>
              </a:rPr>
              <a:t/>
            </a:r>
            <a:br>
              <a:rPr lang="en-US" sz="1700">
                <a:solidFill>
                  <a:srgbClr val="000000"/>
                </a:solidFill>
                <a:latin typeface="Calibri" charset="0"/>
              </a:rPr>
            </a:br>
            <a:r>
              <a:rPr lang="en-US" sz="1700">
                <a:solidFill>
                  <a:srgbClr val="000000"/>
                </a:solidFill>
                <a:latin typeface="Calibri" charset="0"/>
              </a:rPr>
              <a:t>Index scores range from 0 to 100 for all districts and campuses. Index 1 has only one indicator. Therefore, the Total Index Points and Index Score are the same.</a:t>
            </a:r>
          </a:p>
          <a:p>
            <a:pPr marL="0" indent="0" eaLnBrk="1" hangingPunct="1">
              <a:lnSpc>
                <a:spcPts val="1400"/>
              </a:lnSpc>
              <a:spcBef>
                <a:spcPct val="0"/>
              </a:spcBef>
              <a:buFont typeface="Wingdings 3" charset="2"/>
              <a:buNone/>
            </a:pPr>
            <a:endParaRPr lang="en-US" sz="1800" b="1">
              <a:solidFill>
                <a:srgbClr val="000000"/>
              </a:solidFill>
              <a:latin typeface="Calibri" charset="0"/>
            </a:endParaRPr>
          </a:p>
          <a:p>
            <a:pPr marL="0" indent="0" eaLnBrk="1" hangingPunct="1">
              <a:lnSpc>
                <a:spcPts val="2000"/>
              </a:lnSpc>
              <a:spcBef>
                <a:spcPts val="800"/>
              </a:spcBef>
              <a:buFont typeface="Wingdings" charset="2"/>
              <a:buNone/>
            </a:pPr>
            <a:r>
              <a:rPr lang="en-US" sz="1800" b="1">
                <a:solidFill>
                  <a:srgbClr val="000000"/>
                </a:solidFill>
                <a:latin typeface="Calibri" charset="0"/>
              </a:rPr>
              <a:t>Total Index Points = Index Score</a:t>
            </a:r>
          </a:p>
          <a:p>
            <a:pPr marL="0" indent="0" eaLnBrk="1" hangingPunct="1">
              <a:lnSpc>
                <a:spcPts val="2000"/>
              </a:lnSpc>
              <a:spcBef>
                <a:spcPts val="800"/>
              </a:spcBef>
              <a:buFont typeface="Wingdings 3" charset="2"/>
              <a:buNone/>
            </a:pPr>
            <a:endParaRPr lang="en-US" sz="1800" b="1">
              <a:solidFill>
                <a:srgbClr val="000000"/>
              </a:solidFill>
              <a:latin typeface="Calibri"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Table 17"/>
          <p:cNvGraphicFramePr>
            <a:graphicFrameLocks noGrp="1"/>
          </p:cNvGraphicFramePr>
          <p:nvPr/>
        </p:nvGraphicFramePr>
        <p:xfrm>
          <a:off x="261938" y="3544888"/>
          <a:ext cx="8737600" cy="3044825"/>
        </p:xfrm>
        <a:graphic>
          <a:graphicData uri="http://schemas.openxmlformats.org/drawingml/2006/table">
            <a:tbl>
              <a:tblPr/>
              <a:tblGrid>
                <a:gridCol w="1862137"/>
                <a:gridCol w="674688"/>
                <a:gridCol w="620712"/>
                <a:gridCol w="554038"/>
                <a:gridCol w="446087"/>
                <a:gridCol w="577850"/>
                <a:gridCol w="708025"/>
                <a:gridCol w="488950"/>
                <a:gridCol w="609600"/>
                <a:gridCol w="450850"/>
                <a:gridCol w="581025"/>
                <a:gridCol w="582613"/>
                <a:gridCol w="581025"/>
              </a:tblGrid>
              <a:tr h="549275">
                <a:tc>
                  <a:txBody>
                    <a:bodyPr/>
                    <a:lstStyle/>
                    <a:p>
                      <a:pPr marL="60325"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STAAR Weighted Progress Rate</a:t>
                      </a:r>
                    </a:p>
                  </a:txBody>
                  <a:tcPr marL="21246" marR="21246" marT="42486" marB="42486" anchor="ctr" horzOverflow="overflow">
                    <a:lnL w="12700" cap="flat" cmpd="sng" algn="ctr">
                      <a:solidFill>
                        <a:schemeClr val="accent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All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Students</a:t>
                      </a:r>
                    </a:p>
                  </a:txBody>
                  <a:tcPr marL="21246" marR="21246" marT="42486" marB="4248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African Amer.</a:t>
                      </a:r>
                    </a:p>
                  </a:txBody>
                  <a:tcPr marL="0" marR="0" marT="42486" marB="4248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Amer. Indian</a:t>
                      </a:r>
                    </a:p>
                  </a:txBody>
                  <a:tcPr marL="21246" marR="21246" marT="42486" marB="4248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Asian</a:t>
                      </a:r>
                    </a:p>
                  </a:txBody>
                  <a:tcPr marL="21246" marR="21246" marT="42486" marB="4248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Hispanic</a:t>
                      </a:r>
                    </a:p>
                  </a:txBody>
                  <a:tcPr marL="0" marR="0" marT="42486" marB="4248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Pacific Islander</a:t>
                      </a:r>
                    </a:p>
                  </a:txBody>
                  <a:tcPr marL="21246" marR="21246" marT="42486" marB="4248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White</a:t>
                      </a:r>
                    </a:p>
                  </a:txBody>
                  <a:tcPr marL="21246" marR="21246" marT="42486" marB="4248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Two or More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Races</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ELL</a:t>
                      </a:r>
                    </a:p>
                  </a:txBody>
                  <a:tcPr marL="10257" marR="10257"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Special Ed.</a:t>
                      </a:r>
                    </a:p>
                  </a:txBody>
                  <a:tcPr marL="21246" marR="21246" marT="42486" marB="4248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Total Points</a:t>
                      </a:r>
                    </a:p>
                  </a:txBody>
                  <a:tcPr marL="10257" marR="10257"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Max.</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bg1"/>
                          </a:solidFill>
                          <a:effectLst/>
                          <a:latin typeface="Calibri" charset="0"/>
                          <a:ea typeface="Times New Roman" charset="0"/>
                          <a:cs typeface="Calibri" charset="0"/>
                        </a:rPr>
                        <a:t>Points</a:t>
                      </a:r>
                    </a:p>
                  </a:txBody>
                  <a:tcPr marL="10257" marR="10257" marT="0" marB="0" anchor="ctr" horzOverflow="overflow">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587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Example Calculation for </a:t>
                      </a:r>
                      <a:r>
                        <a:rPr kumimoji="0" lang="en-US" sz="1200" b="1" i="0" u="none" strike="noStrike" cap="none" normalizeH="0" baseline="0">
                          <a:ln>
                            <a:noFill/>
                          </a:ln>
                          <a:solidFill>
                            <a:schemeClr val="tx1"/>
                          </a:solidFill>
                          <a:effectLst/>
                          <a:latin typeface="Calibri" charset="0"/>
                          <a:ea typeface="Times New Roman" charset="0"/>
                          <a:cs typeface="Calibri" charset="0"/>
                        </a:rPr>
                        <a:t>Reading/ELA Progress</a:t>
                      </a:r>
                    </a:p>
                    <a:p>
                      <a:pPr marL="0" marR="0" lvl="0" indent="0" algn="l" defTabSz="914400" rtl="0" eaLnBrk="1" fontAlgn="base" latinLnBrk="0" hangingPunct="1">
                        <a:lnSpc>
                          <a:spcPct val="100000"/>
                        </a:lnSpc>
                        <a:spcBef>
                          <a:spcPts val="30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   Number of Tests</a:t>
                      </a:r>
                    </a:p>
                  </a:txBody>
                  <a:tcPr marL="18417" marR="18417"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100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40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30</a:t>
                      </a: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A6A6A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A6A6A6"/>
                    </a:solidFill>
                  </a:tcPr>
                </a:tc>
              </a:tr>
              <a:tr h="876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   Performance Results: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   Met or Exceeded Progress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       Number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       Percent</a:t>
                      </a:r>
                    </a:p>
                  </a:txBody>
                  <a:tcPr marL="18417" marR="18417"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80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80%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40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80%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40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100%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20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67%</a:t>
                      </a: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A6A6A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A6A6A6"/>
                    </a:solidFill>
                  </a:tcPr>
                </a:tc>
              </a:tr>
              <a:tr h="549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    Exceeded Progress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       Number</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       Percent</a:t>
                      </a:r>
                    </a:p>
                  </a:txBody>
                  <a:tcPr marL="18417" marR="18417"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20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20%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20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40%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30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75%</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alibri" charset="0"/>
                          <a:ea typeface="Times New Roman" charset="0"/>
                          <a:cs typeface="Calibri" charset="0"/>
                        </a:rPr>
                        <a:t>5</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17%</a:t>
                      </a: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A6A6A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A6A6A6"/>
                    </a:solid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alibri" charset="0"/>
                          <a:ea typeface="Times New Roman" charset="0"/>
                          <a:cs typeface="Calibri" charset="0"/>
                        </a:rPr>
                        <a:t>Reading/ELA</a:t>
                      </a:r>
                      <a:br>
                        <a:rPr kumimoji="0" lang="en-US" sz="1200" b="1" i="0" u="none" strike="noStrike" cap="none" normalizeH="0" baseline="0">
                          <a:ln>
                            <a:noFill/>
                          </a:ln>
                          <a:solidFill>
                            <a:schemeClr val="tx1"/>
                          </a:solidFill>
                          <a:effectLst/>
                          <a:latin typeface="Calibri" charset="0"/>
                          <a:ea typeface="Times New Roman" charset="0"/>
                          <a:cs typeface="Calibri" charset="0"/>
                        </a:rPr>
                      </a:br>
                      <a:r>
                        <a:rPr kumimoji="0" lang="en-US" sz="1200" b="1" i="0" u="none" strike="noStrike" cap="none" normalizeH="0" baseline="0">
                          <a:ln>
                            <a:noFill/>
                          </a:ln>
                          <a:solidFill>
                            <a:schemeClr val="tx1"/>
                          </a:solidFill>
                          <a:effectLst/>
                          <a:latin typeface="Calibri" charset="0"/>
                          <a:ea typeface="Times New Roman" charset="0"/>
                          <a:cs typeface="Calibri" charset="0"/>
                        </a:rPr>
                        <a:t>Weighted Progress Rate</a:t>
                      </a:r>
                    </a:p>
                  </a:txBody>
                  <a:tcPr marL="18417" marR="18417"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100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120</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175</a:t>
                      </a: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84</a:t>
                      </a: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Calibri" charset="0"/>
                        <a:ea typeface="Times New Roman" charset="0"/>
                        <a:cs typeface="Calibri" charset="0"/>
                      </a:endParaRPr>
                    </a:p>
                  </a:txBody>
                  <a:tcPr marL="21246" marR="21246"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479</a:t>
                      </a: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rgbClr val="FF0000"/>
                          </a:solidFill>
                          <a:effectLst/>
                          <a:latin typeface="Calibri" charset="0"/>
                          <a:ea typeface="Times New Roman" charset="0"/>
                          <a:cs typeface="Calibri" charset="0"/>
                        </a:rPr>
                        <a:t>800</a:t>
                      </a:r>
                    </a:p>
                  </a:txBody>
                  <a:tcPr marL="79125" marR="79125" marT="0" marB="0" anchor="ct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20580" name="Slide Number Placeholder 3"/>
          <p:cNvSpPr>
            <a:spLocks noGrp="1"/>
          </p:cNvSpPr>
          <p:nvPr>
            <p:ph type="sldNum" sz="quarter" idx="12"/>
          </p:nvPr>
        </p:nvSpPr>
        <p:spPr bwMode="auto">
          <a:noFill/>
          <a:ln>
            <a:miter lim="800000"/>
            <a:headEnd/>
            <a:tailEnd/>
          </a:ln>
        </p:spPr>
        <p:txBody>
          <a:bodyPr/>
          <a:lstStyle/>
          <a:p>
            <a:pPr>
              <a:lnSpc>
                <a:spcPct val="80000"/>
              </a:lnSpc>
            </a:pPr>
            <a:fld id="{C2410735-D856-F241-B829-38FF915FB85E}" type="slidenum">
              <a:rPr lang="en-US" sz="1200"/>
              <a:pPr>
                <a:lnSpc>
                  <a:spcPct val="80000"/>
                </a:lnSpc>
              </a:pPr>
              <a:t>9</a:t>
            </a:fld>
            <a:endParaRPr lang="en-US" sz="1200"/>
          </a:p>
        </p:txBody>
      </p:sp>
      <p:sp>
        <p:nvSpPr>
          <p:cNvPr id="20581" name="Title 3"/>
          <p:cNvSpPr>
            <a:spLocks noGrp="1"/>
          </p:cNvSpPr>
          <p:nvPr>
            <p:ph type="title"/>
          </p:nvPr>
        </p:nvSpPr>
        <p:spPr>
          <a:xfrm>
            <a:off x="639763" y="274638"/>
            <a:ext cx="7954962" cy="869950"/>
          </a:xfrm>
          <a:solidFill>
            <a:srgbClr val="729FDC"/>
          </a:solidFill>
        </p:spPr>
        <p:txBody>
          <a:bodyPr/>
          <a:lstStyle/>
          <a:p>
            <a:pPr eaLnBrk="1" hangingPunct="1">
              <a:lnSpc>
                <a:spcPts val="3200"/>
              </a:lnSpc>
            </a:pPr>
            <a:r>
              <a:rPr lang="en-US" sz="3000" b="1">
                <a:solidFill>
                  <a:schemeClr val="bg1"/>
                </a:solidFill>
                <a:latin typeface="Goudy Old Style" charset="0"/>
              </a:rPr>
              <a:t>Index 2: Student Progress</a:t>
            </a:r>
          </a:p>
        </p:txBody>
      </p:sp>
      <p:sp>
        <p:nvSpPr>
          <p:cNvPr id="5" name="Rectangle 4"/>
          <p:cNvSpPr/>
          <p:nvPr/>
        </p:nvSpPr>
        <p:spPr>
          <a:xfrm>
            <a:off x="647700" y="1530350"/>
            <a:ext cx="8096250" cy="1954213"/>
          </a:xfrm>
          <a:prstGeom prst="rect">
            <a:avLst/>
          </a:prstGeom>
        </p:spPr>
        <p:txBody>
          <a:bodyPr>
            <a:prstTxWarp prst="textNoShape">
              <a:avLst/>
            </a:prstTxWarp>
            <a:spAutoFit/>
          </a:bodyPr>
          <a:lstStyle/>
          <a:p>
            <a:pPr marL="346075" indent="-346075" eaLnBrk="1" hangingPunct="1">
              <a:buClr>
                <a:srgbClr val="C45816"/>
              </a:buClr>
              <a:buSzPct val="125000"/>
            </a:pPr>
            <a:r>
              <a:rPr lang="en-US" sz="1600" b="1">
                <a:latin typeface="Calibri" charset="0"/>
                <a:ea typeface="Arial" charset="0"/>
                <a:cs typeface="Arial" charset="0"/>
              </a:rPr>
              <a:t>Index 2 Methodology</a:t>
            </a:r>
          </a:p>
          <a:p>
            <a:pPr marL="346075" indent="-346075" eaLnBrk="1" hangingPunct="1">
              <a:lnSpc>
                <a:spcPts val="1800"/>
              </a:lnSpc>
              <a:buClr>
                <a:srgbClr val="C45816"/>
              </a:buClr>
              <a:buSzPct val="125000"/>
            </a:pPr>
            <a:r>
              <a:rPr lang="en-US" sz="1600">
                <a:latin typeface="Calibri" charset="0"/>
                <a:ea typeface="Arial" charset="0"/>
                <a:cs typeface="Arial" charset="0"/>
              </a:rPr>
              <a:t>Points are based on weighted performance. One point is assigned for each percentage of tests at the Met or Exceeded progress level. Two points are assigned for each percentage of tests at the Exceeded progress</a:t>
            </a:r>
            <a:r>
              <a:rPr lang="en-US" sz="1600">
                <a:solidFill>
                  <a:srgbClr val="FF0000"/>
                </a:solidFill>
                <a:latin typeface="Calibri" charset="0"/>
                <a:ea typeface="Arial" charset="0"/>
                <a:cs typeface="Arial" charset="0"/>
              </a:rPr>
              <a:t> </a:t>
            </a:r>
            <a:r>
              <a:rPr lang="en-US" sz="1600">
                <a:latin typeface="Calibri" charset="0"/>
                <a:ea typeface="Arial" charset="0"/>
                <a:cs typeface="Arial" charset="0"/>
              </a:rPr>
              <a:t>level.</a:t>
            </a:r>
          </a:p>
          <a:p>
            <a:pPr marL="346075" indent="-346075" eaLnBrk="1" hangingPunct="1">
              <a:lnSpc>
                <a:spcPts val="1800"/>
              </a:lnSpc>
              <a:buClr>
                <a:srgbClr val="C45816"/>
              </a:buClr>
              <a:buSzPct val="125000"/>
            </a:pPr>
            <a:endParaRPr lang="en-US" sz="1600" b="1">
              <a:latin typeface="Calibri" charset="0"/>
              <a:ea typeface="Arial" charset="0"/>
              <a:cs typeface="Arial" charset="0"/>
            </a:endParaRPr>
          </a:p>
          <a:p>
            <a:pPr marL="346075" indent="-346075" eaLnBrk="1" hangingPunct="1">
              <a:lnSpc>
                <a:spcPts val="1800"/>
              </a:lnSpc>
              <a:buClr>
                <a:srgbClr val="C45816"/>
              </a:buClr>
              <a:buSzPct val="125000"/>
            </a:pPr>
            <a:r>
              <a:rPr lang="en-US" sz="1600">
                <a:latin typeface="Calibri" charset="0"/>
              </a:rPr>
              <a:t>Cumulative performance (met or exceeded progress plus exceeded progress) in each subject contributes from 0 to 200 points to the groups consisting of All Students and each student group that meets minimum size criteria.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Custom 7">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4617B"/>
      </a:hlink>
      <a:folHlink>
        <a:srgbClr val="C45816"/>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7">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4617B"/>
    </a:hlink>
    <a:folHlink>
      <a:srgbClr val="C45816"/>
    </a:folHlink>
  </a:clrScheme>
</a:themeOverride>
</file>

<file path=ppt/theme/themeOverride2.xml><?xml version="1.0" encoding="utf-8"?>
<a:themeOverride xmlns:a="http://schemas.openxmlformats.org/drawingml/2006/main">
  <a:clrScheme name="Custom 7">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4617B"/>
    </a:hlink>
    <a:folHlink>
      <a:srgbClr val="C45816"/>
    </a:folHlink>
  </a:clrScheme>
</a:themeOverride>
</file>

<file path=ppt/theme/themeOverride3.xml><?xml version="1.0" encoding="utf-8"?>
<a:themeOverride xmlns:a="http://schemas.openxmlformats.org/drawingml/2006/main">
  <a:clrScheme name="Custom 7">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4617B"/>
    </a:hlink>
    <a:folHlink>
      <a:srgbClr val="C45816"/>
    </a:folHlink>
  </a:clrScheme>
</a:themeOverride>
</file>

<file path=docProps/app.xml><?xml version="1.0" encoding="utf-8"?>
<Properties xmlns="http://schemas.openxmlformats.org/officeDocument/2006/extended-properties" xmlns:vt="http://schemas.openxmlformats.org/officeDocument/2006/docPropsVTypes">
  <Template/>
  <TotalTime>18363</TotalTime>
  <Words>2751</Words>
  <Application>Microsoft Office PowerPoint</Application>
  <PresentationFormat>On-screen Show (4:3)</PresentationFormat>
  <Paragraphs>1028</Paragraphs>
  <Slides>39</Slides>
  <Notes>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39</vt:i4>
      </vt:variant>
    </vt:vector>
  </HeadingPairs>
  <TitlesOfParts>
    <vt:vector size="53" baseType="lpstr">
      <vt:lpstr>ＭＳ Ｐゴシック</vt:lpstr>
      <vt:lpstr>Arial</vt:lpstr>
      <vt:lpstr>Arial Narrow</vt:lpstr>
      <vt:lpstr>Calibri</vt:lpstr>
      <vt:lpstr>Courier New</vt:lpstr>
      <vt:lpstr>Goudy Old Style</vt:lpstr>
      <vt:lpstr>Symbol</vt:lpstr>
      <vt:lpstr>Times</vt:lpstr>
      <vt:lpstr>Times New Roman</vt:lpstr>
      <vt:lpstr>Tw Cen MT</vt:lpstr>
      <vt:lpstr>Wingdings</vt:lpstr>
      <vt:lpstr>Wingdings 2</vt:lpstr>
      <vt:lpstr>Wingdings 3</vt:lpstr>
      <vt:lpstr>Median</vt:lpstr>
      <vt:lpstr>PowerPoint Presentation</vt:lpstr>
      <vt:lpstr>Accountability Goals</vt:lpstr>
      <vt:lpstr>Performance Index Framework</vt:lpstr>
      <vt:lpstr>Performance Index Goals</vt:lpstr>
      <vt:lpstr>Accountability Rating Labels</vt:lpstr>
      <vt:lpstr>2014 Performance Index Targets:  Non-AEA Districts and Campuses</vt:lpstr>
      <vt:lpstr>2014 Performance Index Targets:  AEA Charter Districts and Campuses</vt:lpstr>
      <vt:lpstr>Index 1: Student Achievement</vt:lpstr>
      <vt:lpstr>Index 2: Student Progress</vt:lpstr>
      <vt:lpstr>Index 2: Student Progress</vt:lpstr>
      <vt:lpstr>Index 3: Closing Performance Gaps</vt:lpstr>
      <vt:lpstr>PowerPoint Presentation</vt:lpstr>
      <vt:lpstr>Index 3: Closing Performance Gaps</vt:lpstr>
      <vt:lpstr>PowerPoint Presentation</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Index 4: Postsecondary Readiness</vt:lpstr>
      <vt:lpstr>Accountability Subset </vt:lpstr>
      <vt:lpstr>Accountability Subset </vt:lpstr>
      <vt:lpstr>2014 AEA Campus Registration</vt:lpstr>
      <vt:lpstr>PowerPoint Presentation</vt:lpstr>
      <vt:lpstr>PowerPoint Presentation</vt:lpstr>
      <vt:lpstr>System Safeguards</vt:lpstr>
      <vt:lpstr>System Safeguards Measures and Targets</vt:lpstr>
      <vt:lpstr>System Safeguards Measures and Targets</vt:lpstr>
      <vt:lpstr>2014 Accountability Calendar</vt:lpstr>
      <vt:lpstr>Performance Reporting Products</vt:lpstr>
      <vt:lpstr>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dhernand</dc:creator>
  <cp:lastModifiedBy>Kristin Arterbury</cp:lastModifiedBy>
  <cp:revision>3129</cp:revision>
  <cp:lastPrinted>2012-05-18T20:13:36Z</cp:lastPrinted>
  <dcterms:created xsi:type="dcterms:W3CDTF">2014-08-06T16:39:09Z</dcterms:created>
  <dcterms:modified xsi:type="dcterms:W3CDTF">2014-11-07T14:38:27Z</dcterms:modified>
</cp:coreProperties>
</file>